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7"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7" r:id="rId16"/>
    <p:sldId id="278" r:id="rId17"/>
    <p:sldId id="279" r:id="rId18"/>
    <p:sldId id="280" r:id="rId19"/>
    <p:sldId id="281" r:id="rId20"/>
    <p:sldId id="282" r:id="rId21"/>
    <p:sldId id="283" r:id="rId22"/>
    <p:sldId id="284" r:id="rId23"/>
    <p:sldId id="285" r:id="rId24"/>
    <p:sldId id="286" r:id="rId25"/>
    <p:sldId id="287" r:id="rId26"/>
    <p:sldId id="289" r:id="rId27"/>
    <p:sldId id="290" r:id="rId28"/>
    <p:sldId id="291" r:id="rId29"/>
    <p:sldId id="298"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247FBE-CD2A-4557-8110-625EDCF60621}" type="datetimeFigureOut">
              <a:rPr lang="en-GB" smtClean="0"/>
              <a:pPr/>
              <a:t>13/12/2019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04C9F-133F-4F00-AE21-9C4AC281F674}"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44E7C-48EA-4B2D-8192-66CA92BE8F6A}" type="datetimeFigureOut">
              <a:rPr lang="en-GB" smtClean="0"/>
              <a:pPr/>
              <a:t>13/12/2019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BEBB6-57AA-4469-8528-27D9E8CCBA88}"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6084"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it-IT" smtClean="0">
                <a:latin typeface="Times New Roman" pitchFamily="18" charset="0"/>
              </a:rPr>
              <a:t>Dr. M. Riad ALGHAZZI SPU-2012/2013</a:t>
            </a:r>
            <a:endParaRPr lang="en-GB" smtClean="0">
              <a:latin typeface="Times New Roman" pitchFamily="18" charset="0"/>
            </a:endParaRPr>
          </a:p>
        </p:txBody>
      </p:sp>
      <p:sp>
        <p:nvSpPr>
          <p:cNvPr id="4608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DE453-33D6-4E17-A3FD-A4F92E6103C5}" type="slidenum">
              <a:rPr lang="en-GB" smtClean="0">
                <a:latin typeface="Times New Roman" pitchFamily="18" charset="0"/>
              </a:rPr>
              <a:pPr/>
              <a:t>1</a:t>
            </a:fld>
            <a:endParaRPr lang="en-GB"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EF6E-9ACF-4616-A98B-0D8DE864F075}" type="slidenum">
              <a:rPr lang="ar-SA"/>
              <a:pPr/>
              <a:t>10</a:t>
            </a:fld>
            <a:endParaRPr lang="en-GB"/>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C3247-6A50-4B4B-A180-772592AAE3D6}" type="slidenum">
              <a:rPr lang="ar-SA"/>
              <a:pPr/>
              <a:t>11</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04572-AE94-4A16-AEB6-EDFF6B46F13D}" type="slidenum">
              <a:rPr lang="ar-SA"/>
              <a:pPr/>
              <a:t>12</a:t>
            </a:fld>
            <a:endParaRPr lang="en-GB"/>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633EB-F50A-4BD9-8193-1A1748A8ED40}" type="slidenum">
              <a:rPr lang="ar-SA"/>
              <a:pPr/>
              <a:t>13</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DAC9F-53AD-41AE-8C50-2324F93755FE}" type="slidenum">
              <a:rPr lang="ar-SA"/>
              <a:pPr/>
              <a:t>14</a:t>
            </a:fld>
            <a:endParaRPr lang="en-GB"/>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2CD74-EA6D-4359-9301-130FAFE44181}" type="slidenum">
              <a:rPr lang="ar-SA"/>
              <a:pPr/>
              <a:t>2</a:t>
            </a:fld>
            <a:endParaRPr lang="en-GB"/>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8ABBB-9DAD-40B4-B92A-FE8494AB4DF3}" type="slidenum">
              <a:rPr lang="ar-SA"/>
              <a:pPr/>
              <a:t>3</a:t>
            </a:fld>
            <a:endParaRPr lang="en-GB"/>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A5FA5-0AB4-4E44-AF20-8CC415266ADC}" type="slidenum">
              <a:rPr lang="ar-SA"/>
              <a:pPr/>
              <a:t>4</a:t>
            </a:fld>
            <a:endParaRPr lang="en-GB"/>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C2AC7-8DD3-46D8-B3B2-C2D3D3DE1993}" type="slidenum">
              <a:rPr lang="ar-SA"/>
              <a:pPr/>
              <a:t>5</a:t>
            </a:fld>
            <a:endParaRPr lang="en-GB"/>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CA376-9535-4899-89E0-F7191A62109C}" type="slidenum">
              <a:rPr lang="ar-SA"/>
              <a:pPr/>
              <a:t>6</a:t>
            </a:fld>
            <a:endParaRPr lang="en-GB"/>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4FB50-7FD8-42B7-9C26-5DEAEDF5BA2E}" type="slidenum">
              <a:rPr lang="ar-SA"/>
              <a:pPr/>
              <a:t>7</a:t>
            </a:fld>
            <a:endParaRPr lang="en-GB"/>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8ED73-F4FC-48AA-B3CD-A1AC0B0EE179}" type="slidenum">
              <a:rPr lang="ar-SA"/>
              <a:pPr/>
              <a:t>8</a:t>
            </a:fld>
            <a:endParaRPr lang="en-GB"/>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37EDB-B302-4AF5-B818-6CEB3687BC86}" type="slidenum">
              <a:rPr lang="ar-SA"/>
              <a:pPr/>
              <a:t>9</a:t>
            </a:fld>
            <a:endParaRPr lang="en-GB"/>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43D7E68-DB3D-44EC-82D5-6F8F2CCED9E4}" type="slidenum">
              <a:rPr lang="ar-SA"/>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619B832-3DD8-4269-9535-BF2880780096}" type="slidenum">
              <a:rPr lang="ar-SA"/>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213008" y="2362200"/>
            <a:ext cx="4721165" cy="255454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a:defRPr/>
            </a:pPr>
            <a:r>
              <a:rPr lang="en-US" sz="3200" b="1" dirty="0">
                <a:solidFill>
                  <a:srgbClr val="CC3300"/>
                </a:solidFill>
                <a:latin typeface="Times New Roman" charset="0"/>
              </a:rPr>
              <a:t>Petroleum </a:t>
            </a:r>
            <a:r>
              <a:rPr lang="en-US" sz="3200" b="1" dirty="0" smtClean="0">
                <a:solidFill>
                  <a:srgbClr val="CC3300"/>
                </a:solidFill>
                <a:latin typeface="Times New Roman" charset="0"/>
              </a:rPr>
              <a:t>Geology</a:t>
            </a:r>
          </a:p>
          <a:p>
            <a:pPr algn="ctr" rtl="1">
              <a:defRPr/>
            </a:pPr>
            <a:r>
              <a:rPr lang="ar-SY" sz="3200" b="1" dirty="0" smtClean="0">
                <a:solidFill>
                  <a:srgbClr val="CC3300"/>
                </a:solidFill>
                <a:latin typeface="Times New Roman" charset="0"/>
                <a:cs typeface="DecoType Naskh Special" pitchFamily="2" charset="-78"/>
              </a:rPr>
              <a:t>جيولوجيا البترول</a:t>
            </a:r>
            <a:endParaRPr lang="en-US" sz="3200" b="1" dirty="0" smtClean="0">
              <a:solidFill>
                <a:srgbClr val="CC3300"/>
              </a:solidFill>
              <a:latin typeface="Times New Roman" charset="0"/>
              <a:cs typeface="DecoType Naskh Special" pitchFamily="2" charset="-78"/>
            </a:endParaRPr>
          </a:p>
          <a:p>
            <a:pPr algn="ctr" rtl="1">
              <a:defRPr/>
            </a:pPr>
            <a:endParaRPr lang="en-US" sz="3200" b="1" dirty="0" smtClean="0">
              <a:solidFill>
                <a:srgbClr val="CC3300"/>
              </a:solidFill>
              <a:latin typeface="Times New Roman" charset="0"/>
              <a:cs typeface="DecoType Naskh Special" pitchFamily="2" charset="-78"/>
            </a:endParaRPr>
          </a:p>
          <a:p>
            <a:pPr algn="ctr" rtl="1">
              <a:defRPr/>
            </a:pPr>
            <a:r>
              <a:rPr lang="ar-SY" sz="3200" b="1" dirty="0" smtClean="0">
                <a:solidFill>
                  <a:srgbClr val="CC3300"/>
                </a:solidFill>
                <a:latin typeface="Times New Roman" charset="0"/>
                <a:cs typeface="DecoType Naskh Special" pitchFamily="2" charset="-78"/>
              </a:rPr>
              <a:t>المحاضرة </a:t>
            </a:r>
            <a:r>
              <a:rPr lang="ar-SY" sz="3200" b="1" dirty="0" smtClean="0">
                <a:solidFill>
                  <a:srgbClr val="CC3300"/>
                </a:solidFill>
                <a:latin typeface="Times New Roman" charset="0"/>
                <a:cs typeface="DecoType Naskh Special" pitchFamily="2" charset="-78"/>
              </a:rPr>
              <a:t>السادسة</a:t>
            </a:r>
            <a:endParaRPr lang="en-US" sz="3200" b="1" dirty="0" smtClean="0">
              <a:solidFill>
                <a:srgbClr val="CC3300"/>
              </a:solidFill>
              <a:latin typeface="Times New Roman" charset="0"/>
              <a:cs typeface="DecoType Naskh Special" pitchFamily="2" charset="-78"/>
            </a:endParaRPr>
          </a:p>
          <a:p>
            <a:pPr algn="ctr" rtl="1">
              <a:defRPr/>
            </a:pPr>
            <a:r>
              <a:rPr lang="ar-SY" sz="3200" b="1" dirty="0" smtClean="0">
                <a:solidFill>
                  <a:srgbClr val="CC3300"/>
                </a:solidFill>
                <a:latin typeface="Times New Roman" charset="0"/>
                <a:cs typeface="DecoType Naskh Special" pitchFamily="2" charset="-78"/>
              </a:rPr>
              <a:t>الأصل والهجرة – الصخر الأم والصخر الخازن</a:t>
            </a:r>
            <a:endParaRPr lang="en-US" sz="3200" b="1" dirty="0">
              <a:solidFill>
                <a:srgbClr val="CC3300"/>
              </a:solidFill>
              <a:latin typeface="Times New Roman" charset="0"/>
              <a:cs typeface="DecoType Naskh Special" pitchFamily="2" charset="-78"/>
            </a:endParaRPr>
          </a:p>
        </p:txBody>
      </p:sp>
      <p:sp>
        <p:nvSpPr>
          <p:cNvPr id="11267" name="Text Box 4"/>
          <p:cNvSpPr txBox="1">
            <a:spLocks noChangeArrowheads="1"/>
          </p:cNvSpPr>
          <p:nvPr/>
        </p:nvSpPr>
        <p:spPr bwMode="auto">
          <a:xfrm>
            <a:off x="1050925" y="5065713"/>
            <a:ext cx="2037545" cy="584775"/>
          </a:xfrm>
          <a:prstGeom prst="rect">
            <a:avLst/>
          </a:prstGeom>
          <a:noFill/>
          <a:ln w="9525">
            <a:noFill/>
            <a:miter lim="800000"/>
            <a:headEnd/>
            <a:tailEnd/>
          </a:ln>
        </p:spPr>
        <p:txBody>
          <a:bodyPr wrap="none">
            <a:spAutoFit/>
          </a:bodyPr>
          <a:lstStyle/>
          <a:p>
            <a:pPr algn="ctr"/>
            <a:r>
              <a:rPr lang="en-US" sz="1600" b="1" dirty="0"/>
              <a:t>Dr. M. </a:t>
            </a:r>
            <a:r>
              <a:rPr lang="en-US" sz="1600" b="1" dirty="0" err="1"/>
              <a:t>Riad</a:t>
            </a:r>
            <a:r>
              <a:rPr lang="en-US" sz="1600" b="1" dirty="0"/>
              <a:t> ALGHAZZI</a:t>
            </a:r>
          </a:p>
          <a:p>
            <a:pPr algn="ctr"/>
            <a:r>
              <a:rPr lang="en-US" sz="1600" b="1" dirty="0" smtClean="0"/>
              <a:t>SPU-201</a:t>
            </a:r>
            <a:r>
              <a:rPr lang="ar-SY" sz="1600" b="1" dirty="0" smtClean="0"/>
              <a:t>9</a:t>
            </a:r>
            <a:r>
              <a:rPr lang="en-US" sz="1600" b="1" dirty="0" smtClean="0"/>
              <a:t>/20</a:t>
            </a:r>
            <a:r>
              <a:rPr lang="ar-SY" sz="1600" b="1" dirty="0" smtClean="0"/>
              <a:t>20</a:t>
            </a:r>
            <a:endParaRPr lang="en-US" sz="1600" b="1" dirty="0"/>
          </a:p>
        </p:txBody>
      </p:sp>
      <p:pic>
        <p:nvPicPr>
          <p:cNvPr id="11268" name="Picture 5" descr="C:\Users\Dr. Riad ALGHAZZI\Pictures\imagesCAOTFMX6.jpg"/>
          <p:cNvPicPr>
            <a:picLocks noChangeAspect="1" noChangeArrowheads="1"/>
          </p:cNvPicPr>
          <p:nvPr/>
        </p:nvPicPr>
        <p:blipFill>
          <a:blip r:embed="rId3" cstate="print"/>
          <a:srcRect/>
          <a:stretch>
            <a:fillRect/>
          </a:stretch>
        </p:blipFill>
        <p:spPr bwMode="auto">
          <a:xfrm>
            <a:off x="6904038" y="404813"/>
            <a:ext cx="1771650" cy="13335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A7493F5A-47EE-49B1-BF0B-A9DB1C4C2BD3}" type="slidenum">
              <a:rPr lang="en-US"/>
              <a:pPr>
                <a:defRPr/>
              </a:pPr>
              <a:t>1</a:t>
            </a:fld>
            <a:endParaRPr lang="en-US"/>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533400"/>
            <a:ext cx="8229600" cy="1143000"/>
          </a:xfrm>
        </p:spPr>
        <p:txBody>
          <a:bodyPr/>
          <a:lstStyle/>
          <a:p>
            <a:pPr algn="r" rtl="1"/>
            <a:r>
              <a:rPr lang="ar-KW" b="1">
                <a:solidFill>
                  <a:schemeClr val="tx1"/>
                </a:solidFill>
                <a:latin typeface="Times New Roman" pitchFamily="18" charset="0"/>
                <a:cs typeface="Times New Roman" pitchFamily="18" charset="0"/>
              </a:rPr>
              <a:t>ثالثا: </a:t>
            </a:r>
            <a:r>
              <a:rPr lang="ar-SA" b="1">
                <a:solidFill>
                  <a:schemeClr val="tx1"/>
                </a:solidFill>
                <a:latin typeface="Times New Roman" pitchFamily="18" charset="0"/>
                <a:cs typeface="Times New Roman" pitchFamily="18" charset="0"/>
              </a:rPr>
              <a:t>صخور الغطاء المكمنية </a:t>
            </a:r>
            <a:r>
              <a:rPr lang="en-US" b="1">
                <a:solidFill>
                  <a:schemeClr val="tx1"/>
                </a:solidFill>
                <a:latin typeface="Times New Roman" pitchFamily="18" charset="0"/>
                <a:cs typeface="Times New Roman" pitchFamily="18" charset="0"/>
              </a:rPr>
              <a:t>Cap Rocks</a:t>
            </a:r>
          </a:p>
        </p:txBody>
      </p:sp>
      <p:sp>
        <p:nvSpPr>
          <p:cNvPr id="62467" name="Rectangle 3"/>
          <p:cNvSpPr>
            <a:spLocks noGrp="1" noChangeArrowheads="1"/>
          </p:cNvSpPr>
          <p:nvPr>
            <p:ph type="body" idx="1"/>
          </p:nvPr>
        </p:nvSpPr>
        <p:spPr>
          <a:xfrm>
            <a:off x="304800" y="2392362"/>
            <a:ext cx="8686800" cy="3094038"/>
          </a:xfrm>
        </p:spPr>
        <p:txBody>
          <a:bodyPr/>
          <a:lstStyle/>
          <a:p>
            <a:pPr algn="r" rtl="1">
              <a:buFontTx/>
              <a:buNone/>
            </a:pPr>
            <a:endParaRPr lang="ar-SA" b="1" dirty="0">
              <a:solidFill>
                <a:schemeClr val="tx1"/>
              </a:solidFill>
              <a:latin typeface="Times New Roman" pitchFamily="18" charset="0"/>
              <a:cs typeface="Arabic Transparent" pitchFamily="2" charset="-78"/>
            </a:endParaRPr>
          </a:p>
          <a:p>
            <a:pPr algn="r" rtl="1">
              <a:buFontTx/>
              <a:buNone/>
            </a:pPr>
            <a:r>
              <a:rPr lang="ar-KW" b="1" dirty="0">
                <a:solidFill>
                  <a:schemeClr val="tx1"/>
                </a:solidFill>
                <a:latin typeface="Times New Roman" pitchFamily="18" charset="0"/>
                <a:cs typeface="Arabic Transparent" pitchFamily="2" charset="-78"/>
              </a:rPr>
              <a:t>	</a:t>
            </a:r>
            <a:r>
              <a:rPr lang="ar-SA" b="1" dirty="0">
                <a:solidFill>
                  <a:schemeClr val="tx1"/>
                </a:solidFill>
                <a:latin typeface="Times New Roman" pitchFamily="18" charset="0"/>
                <a:cs typeface="Arabic Transparent" pitchFamily="2" charset="-78"/>
              </a:rPr>
              <a:t>وهي عبارة عن طبقات صخرية تغطي الخزانات النفطية لها </a:t>
            </a:r>
            <a:r>
              <a:rPr lang="ar-SA" b="1" u="sng" dirty="0">
                <a:solidFill>
                  <a:schemeClr val="tx1"/>
                </a:solidFill>
                <a:latin typeface="Times New Roman" pitchFamily="18" charset="0"/>
                <a:cs typeface="Arabic Transparent" pitchFamily="2" charset="-78"/>
              </a:rPr>
              <a:t>نفاذية ومسامية قليلة وتكاد تكون معدومة أحيانا</a:t>
            </a:r>
            <a:r>
              <a:rPr lang="ar-SA" b="1" dirty="0">
                <a:solidFill>
                  <a:schemeClr val="tx1"/>
                </a:solidFill>
                <a:latin typeface="Times New Roman" pitchFamily="18" charset="0"/>
                <a:cs typeface="Arabic Transparent" pitchFamily="2" charset="-78"/>
              </a:rPr>
              <a:t>. </a:t>
            </a:r>
            <a:endParaRPr lang="ar-KW" b="1" dirty="0">
              <a:solidFill>
                <a:schemeClr val="tx1"/>
              </a:solidFill>
              <a:latin typeface="Times New Roman" pitchFamily="18" charset="0"/>
              <a:cs typeface="Arabic Transparent" pitchFamily="2" charset="-78"/>
            </a:endParaRPr>
          </a:p>
          <a:p>
            <a:pPr algn="r" rtl="1">
              <a:buFontTx/>
              <a:buNone/>
            </a:pPr>
            <a:r>
              <a:rPr lang="ar-KW" b="1" dirty="0">
                <a:solidFill>
                  <a:schemeClr val="tx1"/>
                </a:solidFill>
                <a:latin typeface="Times New Roman" pitchFamily="18" charset="0"/>
                <a:cs typeface="Arabic Transparent" pitchFamily="2" charset="-78"/>
              </a:rPr>
              <a:t>	</a:t>
            </a:r>
            <a:r>
              <a:rPr lang="ar-SA" b="1" dirty="0">
                <a:solidFill>
                  <a:schemeClr val="tx1"/>
                </a:solidFill>
                <a:latin typeface="Times New Roman" pitchFamily="18" charset="0"/>
                <a:cs typeface="Arabic Transparent" pitchFamily="2" charset="-78"/>
              </a:rPr>
              <a:t>وتتكون هذه الصخور بشكل رئيسي من المتبخرات</a:t>
            </a:r>
            <a:r>
              <a:rPr lang="ar-KW" b="1" dirty="0">
                <a:solidFill>
                  <a:schemeClr val="tx1"/>
                </a:solidFill>
                <a:latin typeface="Times New Roman" pitchFamily="18" charset="0"/>
                <a:cs typeface="Arabic Transparent" pitchFamily="2" charset="-78"/>
              </a:rPr>
              <a:t> التي تشمل:</a:t>
            </a:r>
          </a:p>
          <a:p>
            <a:pPr algn="r" rtl="1">
              <a:buFontTx/>
              <a:buNone/>
            </a:pPr>
            <a:r>
              <a:rPr lang="ar-KW" b="1" dirty="0">
                <a:solidFill>
                  <a:schemeClr val="tx1"/>
                </a:solidFill>
                <a:latin typeface="Times New Roman" pitchFamily="18" charset="0"/>
                <a:cs typeface="Arabic Transparent" pitchFamily="2" charset="-78"/>
              </a:rPr>
              <a:t>	</a:t>
            </a:r>
            <a:r>
              <a:rPr lang="ar-SA" b="1" dirty="0">
                <a:solidFill>
                  <a:schemeClr val="tx1"/>
                </a:solidFill>
                <a:latin typeface="Times New Roman" pitchFamily="18" charset="0"/>
                <a:cs typeface="Arabic Transparent" pitchFamily="2" charset="-78"/>
              </a:rPr>
              <a:t> (الأنهيدريت والصخور الملحية) أو الطفل والغرين.</a:t>
            </a:r>
            <a:endParaRPr lang="en-GB" b="1" dirty="0">
              <a:solidFill>
                <a:schemeClr val="tx1"/>
              </a:solidFill>
              <a:latin typeface="Times New Roman" pitchFamily="18" charset="0"/>
              <a:cs typeface="Arabic Transparent" pitchFamily="2" charset="-78"/>
            </a:endParaRPr>
          </a:p>
        </p:txBody>
      </p:sp>
      <p:sp>
        <p:nvSpPr>
          <p:cNvPr id="28" name="Slide Number Placeholder 27"/>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r" rtl="1"/>
            <a:r>
              <a:rPr lang="ar-SA" b="1">
                <a:solidFill>
                  <a:schemeClr val="tx1"/>
                </a:solidFill>
                <a:cs typeface="AL-Mateen" pitchFamily="2" charset="-78"/>
              </a:rPr>
              <a:t>هجرة النفط</a:t>
            </a:r>
            <a:r>
              <a:rPr lang="en-US">
                <a:solidFill>
                  <a:schemeClr val="tx1"/>
                </a:solidFill>
                <a:cs typeface="AL-Mateen" pitchFamily="2" charset="-78"/>
              </a:rPr>
              <a:t> </a:t>
            </a:r>
          </a:p>
        </p:txBody>
      </p:sp>
      <p:sp>
        <p:nvSpPr>
          <p:cNvPr id="63491" name="Rectangle 3"/>
          <p:cNvSpPr>
            <a:spLocks noGrp="1" noChangeArrowheads="1"/>
          </p:cNvSpPr>
          <p:nvPr>
            <p:ph type="body" idx="1"/>
          </p:nvPr>
        </p:nvSpPr>
        <p:spPr>
          <a:xfrm>
            <a:off x="381000" y="1143000"/>
            <a:ext cx="8229600" cy="2590800"/>
          </a:xfrm>
        </p:spPr>
        <p:txBody>
          <a:bodyPr>
            <a:normAutofit/>
          </a:bodyPr>
          <a:lstStyle/>
          <a:p>
            <a:pPr algn="r" rtl="1">
              <a:buFontTx/>
              <a:buNone/>
            </a:pPr>
            <a:r>
              <a:rPr lang="ar-SA" b="1" dirty="0">
                <a:solidFill>
                  <a:schemeClr val="tx1"/>
                </a:solidFill>
                <a:cs typeface="AL-Mateen" pitchFamily="2" charset="-78"/>
              </a:rPr>
              <a:t>الهجرة الأولية</a:t>
            </a:r>
            <a:r>
              <a:rPr lang="ar-KW" b="1" dirty="0">
                <a:solidFill>
                  <a:schemeClr val="tx1"/>
                </a:solidFill>
                <a:cs typeface="AL-Mateen" pitchFamily="2" charset="-78"/>
              </a:rPr>
              <a:t>:-</a:t>
            </a:r>
          </a:p>
          <a:p>
            <a:pPr marL="0" indent="0" algn="r" rtl="1">
              <a:buFontTx/>
              <a:buNone/>
            </a:pPr>
            <a:r>
              <a:rPr lang="ar-SA" b="1" dirty="0">
                <a:solidFill>
                  <a:schemeClr val="tx1"/>
                </a:solidFill>
                <a:cs typeface="AL-Mateen" pitchFamily="2" charset="-78"/>
              </a:rPr>
              <a:t>حركة انتقال البترول من صخور </a:t>
            </a:r>
            <a:r>
              <a:rPr lang="ar-KW" b="1" dirty="0">
                <a:solidFill>
                  <a:schemeClr val="tx1"/>
                </a:solidFill>
                <a:cs typeface="AL-Mateen" pitchFamily="2" charset="-78"/>
              </a:rPr>
              <a:t>الم</a:t>
            </a:r>
            <a:r>
              <a:rPr lang="ar-SA" b="1" dirty="0">
                <a:solidFill>
                  <a:schemeClr val="tx1"/>
                </a:solidFill>
                <a:cs typeface="AL-Mateen" pitchFamily="2" charset="-78"/>
              </a:rPr>
              <a:t>صدر إلى صخور الخزان، أي من الصخور المولدة إلى الصخور الأخرى في الحوض الترسيبي وتكون بحركة رأسية</a:t>
            </a:r>
            <a:r>
              <a:rPr lang="ar-KW" b="1" dirty="0">
                <a:solidFill>
                  <a:schemeClr val="tx1"/>
                </a:solidFill>
                <a:cs typeface="AL-Mateen" pitchFamily="2" charset="-78"/>
              </a:rPr>
              <a:t> من السقف العلوي</a:t>
            </a:r>
            <a:r>
              <a:rPr lang="ar-SA" b="1" dirty="0">
                <a:solidFill>
                  <a:schemeClr val="tx1"/>
                </a:solidFill>
                <a:cs typeface="AL-Mateen" pitchFamily="2" charset="-78"/>
              </a:rPr>
              <a:t> إلى الأعلى.</a:t>
            </a:r>
            <a:endParaRPr lang="en-GB" b="1" dirty="0">
              <a:solidFill>
                <a:schemeClr val="tx1"/>
              </a:solidFill>
              <a:cs typeface="AL-Mateen" pitchFamily="2" charset="-78"/>
            </a:endParaRPr>
          </a:p>
        </p:txBody>
      </p:sp>
      <p:sp>
        <p:nvSpPr>
          <p:cNvPr id="63520" name="Rectangle 32"/>
          <p:cNvSpPr>
            <a:spLocks noChangeArrowheads="1"/>
          </p:cNvSpPr>
          <p:nvPr/>
        </p:nvSpPr>
        <p:spPr bwMode="auto">
          <a:xfrm>
            <a:off x="2133600" y="4038600"/>
            <a:ext cx="5029200" cy="2057400"/>
          </a:xfrm>
          <a:prstGeom prst="rect">
            <a:avLst/>
          </a:prstGeom>
          <a:solidFill>
            <a:schemeClr val="tx1"/>
          </a:solidFill>
          <a:ln w="9525">
            <a:solidFill>
              <a:srgbClr val="080808"/>
            </a:solidFill>
            <a:miter lim="800000"/>
            <a:headEnd/>
            <a:tailEnd/>
          </a:ln>
          <a:effectLst/>
        </p:spPr>
        <p:txBody>
          <a:bodyPr wrap="none" anchor="ctr"/>
          <a:lstStyle/>
          <a:p>
            <a:pPr algn="r" rtl="1"/>
            <a:endParaRPr lang="en-GB">
              <a:cs typeface="AL-Mateen" pitchFamily="2" charset="-78"/>
            </a:endParaRPr>
          </a:p>
        </p:txBody>
      </p:sp>
      <p:sp>
        <p:nvSpPr>
          <p:cNvPr id="63521" name="AutoShape 33" descr="Dashed horizontal"/>
          <p:cNvSpPr>
            <a:spLocks noChangeArrowheads="1"/>
          </p:cNvSpPr>
          <p:nvPr/>
        </p:nvSpPr>
        <p:spPr bwMode="auto">
          <a:xfrm>
            <a:off x="2133600" y="4876800"/>
            <a:ext cx="5029200" cy="1219200"/>
          </a:xfrm>
          <a:prstGeom prst="rtTriangle">
            <a:avLst/>
          </a:prstGeom>
          <a:pattFill prst="dashHorz">
            <a:fgClr>
              <a:srgbClr val="080808"/>
            </a:fgClr>
            <a:bgClr>
              <a:srgbClr val="FFFF00"/>
            </a:bgClr>
          </a:pattFill>
          <a:ln w="9525">
            <a:solidFill>
              <a:srgbClr val="080808"/>
            </a:solidFill>
            <a:miter lim="800000"/>
            <a:headEnd/>
            <a:tailEnd/>
          </a:ln>
          <a:effectLst/>
        </p:spPr>
        <p:txBody>
          <a:bodyPr wrap="none" anchor="ctr"/>
          <a:lstStyle/>
          <a:p>
            <a:pPr algn="r" rtl="1"/>
            <a:endParaRPr lang="en-GB">
              <a:cs typeface="AL-Mateen" pitchFamily="2" charset="-78"/>
            </a:endParaRPr>
          </a:p>
        </p:txBody>
      </p:sp>
      <p:sp>
        <p:nvSpPr>
          <p:cNvPr id="63522" name="AutoShape 34" descr="Large confetti"/>
          <p:cNvSpPr>
            <a:spLocks noChangeArrowheads="1"/>
          </p:cNvSpPr>
          <p:nvPr/>
        </p:nvSpPr>
        <p:spPr bwMode="auto">
          <a:xfrm>
            <a:off x="2133600" y="5486400"/>
            <a:ext cx="3505200" cy="609600"/>
          </a:xfrm>
          <a:prstGeom prst="rtTriangle">
            <a:avLst/>
          </a:prstGeom>
          <a:pattFill prst="lgConfetti">
            <a:fgClr>
              <a:srgbClr val="080808"/>
            </a:fgClr>
            <a:bgClr>
              <a:schemeClr val="tx1"/>
            </a:bgClr>
          </a:pattFill>
          <a:ln w="9525">
            <a:solidFill>
              <a:srgbClr val="080808"/>
            </a:solidFill>
            <a:miter lim="800000"/>
            <a:headEnd/>
            <a:tailEnd/>
          </a:ln>
          <a:effectLst/>
        </p:spPr>
        <p:txBody>
          <a:bodyPr wrap="none" anchor="ctr"/>
          <a:lstStyle/>
          <a:p>
            <a:pPr algn="r" rtl="1"/>
            <a:endParaRPr lang="en-GB">
              <a:cs typeface="AL-Mateen" pitchFamily="2" charset="-78"/>
            </a:endParaRPr>
          </a:p>
        </p:txBody>
      </p:sp>
      <p:sp>
        <p:nvSpPr>
          <p:cNvPr id="63523" name="Freeform 35" descr="Horizontal brick"/>
          <p:cNvSpPr>
            <a:spLocks/>
          </p:cNvSpPr>
          <p:nvPr/>
        </p:nvSpPr>
        <p:spPr bwMode="auto">
          <a:xfrm>
            <a:off x="2133600" y="4572000"/>
            <a:ext cx="5029200" cy="1524000"/>
          </a:xfrm>
          <a:custGeom>
            <a:avLst/>
            <a:gdLst/>
            <a:ahLst/>
            <a:cxnLst>
              <a:cxn ang="0">
                <a:pos x="0" y="192"/>
              </a:cxn>
              <a:cxn ang="0">
                <a:pos x="0" y="0"/>
              </a:cxn>
              <a:cxn ang="0">
                <a:pos x="3168" y="672"/>
              </a:cxn>
              <a:cxn ang="0">
                <a:pos x="3168" y="912"/>
              </a:cxn>
              <a:cxn ang="0">
                <a:pos x="0" y="192"/>
              </a:cxn>
            </a:cxnLst>
            <a:rect l="0" t="0" r="r" b="b"/>
            <a:pathLst>
              <a:path w="3168" h="912">
                <a:moveTo>
                  <a:pt x="0" y="192"/>
                </a:moveTo>
                <a:lnTo>
                  <a:pt x="0" y="0"/>
                </a:lnTo>
                <a:lnTo>
                  <a:pt x="3168" y="672"/>
                </a:lnTo>
                <a:lnTo>
                  <a:pt x="3168" y="912"/>
                </a:lnTo>
                <a:lnTo>
                  <a:pt x="0" y="192"/>
                </a:lnTo>
                <a:close/>
              </a:path>
            </a:pathLst>
          </a:custGeom>
          <a:pattFill prst="horzBrick">
            <a:fgClr>
              <a:srgbClr val="080808"/>
            </a:fgClr>
            <a:bgClr>
              <a:srgbClr val="00FFFF"/>
            </a:bgClr>
          </a:pattFill>
          <a:ln w="9525">
            <a:solidFill>
              <a:srgbClr val="080808"/>
            </a:solidFill>
            <a:round/>
            <a:headEnd/>
            <a:tailEnd/>
          </a:ln>
          <a:effectLst/>
        </p:spPr>
        <p:txBody>
          <a:bodyPr/>
          <a:lstStyle/>
          <a:p>
            <a:pPr algn="r" rtl="1"/>
            <a:endParaRPr lang="en-GB">
              <a:cs typeface="AL-Mateen" pitchFamily="2" charset="-78"/>
            </a:endParaRPr>
          </a:p>
        </p:txBody>
      </p:sp>
      <p:sp>
        <p:nvSpPr>
          <p:cNvPr id="63524" name="Line 36"/>
          <p:cNvSpPr>
            <a:spLocks noChangeShapeType="1"/>
          </p:cNvSpPr>
          <p:nvPr/>
        </p:nvSpPr>
        <p:spPr bwMode="auto">
          <a:xfrm>
            <a:off x="2133600" y="4419600"/>
            <a:ext cx="5029200" cy="0"/>
          </a:xfrm>
          <a:prstGeom prst="line">
            <a:avLst/>
          </a:prstGeom>
          <a:noFill/>
          <a:ln w="9525">
            <a:solidFill>
              <a:schemeClr val="tx1"/>
            </a:solidFill>
            <a:round/>
            <a:headEnd/>
            <a:tailEnd/>
          </a:ln>
          <a:effectLst/>
        </p:spPr>
        <p:txBody>
          <a:bodyPr/>
          <a:lstStyle/>
          <a:p>
            <a:pPr algn="r" rtl="1"/>
            <a:endParaRPr lang="en-GB">
              <a:cs typeface="AL-Mateen" pitchFamily="2" charset="-78"/>
            </a:endParaRPr>
          </a:p>
        </p:txBody>
      </p:sp>
      <p:sp>
        <p:nvSpPr>
          <p:cNvPr id="63525" name="Freeform 37" descr="Wave"/>
          <p:cNvSpPr>
            <a:spLocks/>
          </p:cNvSpPr>
          <p:nvPr/>
        </p:nvSpPr>
        <p:spPr bwMode="auto">
          <a:xfrm>
            <a:off x="2133600" y="4419600"/>
            <a:ext cx="5035550" cy="1295400"/>
          </a:xfrm>
          <a:custGeom>
            <a:avLst/>
            <a:gdLst/>
            <a:ahLst/>
            <a:cxnLst>
              <a:cxn ang="0">
                <a:pos x="0" y="105"/>
              </a:cxn>
              <a:cxn ang="0">
                <a:pos x="8" y="0"/>
              </a:cxn>
              <a:cxn ang="0">
                <a:pos x="3172" y="550"/>
              </a:cxn>
              <a:cxn ang="0">
                <a:pos x="3172" y="790"/>
              </a:cxn>
              <a:cxn ang="0">
                <a:pos x="0" y="105"/>
              </a:cxn>
            </a:cxnLst>
            <a:rect l="0" t="0" r="r" b="b"/>
            <a:pathLst>
              <a:path w="3172" h="790">
                <a:moveTo>
                  <a:pt x="0" y="105"/>
                </a:moveTo>
                <a:cubicBezTo>
                  <a:pt x="16" y="54"/>
                  <a:pt x="8" y="88"/>
                  <a:pt x="8" y="0"/>
                </a:cubicBezTo>
                <a:lnTo>
                  <a:pt x="3172" y="550"/>
                </a:lnTo>
                <a:lnTo>
                  <a:pt x="3172" y="790"/>
                </a:lnTo>
                <a:lnTo>
                  <a:pt x="0" y="105"/>
                </a:lnTo>
                <a:close/>
              </a:path>
            </a:pathLst>
          </a:custGeom>
          <a:pattFill prst="wave">
            <a:fgClr>
              <a:srgbClr val="080808"/>
            </a:fgClr>
            <a:bgClr>
              <a:srgbClr val="FF99CC"/>
            </a:bgClr>
          </a:pattFill>
          <a:ln w="9525">
            <a:solidFill>
              <a:srgbClr val="080808"/>
            </a:solidFill>
            <a:round/>
            <a:headEnd/>
            <a:tailEnd/>
          </a:ln>
          <a:effectLst/>
        </p:spPr>
        <p:txBody>
          <a:bodyPr/>
          <a:lstStyle/>
          <a:p>
            <a:pPr algn="r" rtl="1"/>
            <a:endParaRPr lang="en-GB">
              <a:cs typeface="AL-Mateen" pitchFamily="2" charset="-78"/>
            </a:endParaRPr>
          </a:p>
        </p:txBody>
      </p:sp>
      <p:sp>
        <p:nvSpPr>
          <p:cNvPr id="63526" name="AutoShape 38" descr="25%"/>
          <p:cNvSpPr>
            <a:spLocks noChangeArrowheads="1"/>
          </p:cNvSpPr>
          <p:nvPr/>
        </p:nvSpPr>
        <p:spPr bwMode="auto">
          <a:xfrm flipH="1" flipV="1">
            <a:off x="2133600" y="4419600"/>
            <a:ext cx="5029200" cy="990600"/>
          </a:xfrm>
          <a:prstGeom prst="rtTriangle">
            <a:avLst/>
          </a:prstGeom>
          <a:pattFill prst="pct25">
            <a:fgClr>
              <a:srgbClr val="080808"/>
            </a:fgClr>
            <a:bgClr>
              <a:schemeClr val="tx1"/>
            </a:bgClr>
          </a:pattFill>
          <a:ln w="9525">
            <a:solidFill>
              <a:srgbClr val="080808"/>
            </a:solidFill>
            <a:miter lim="800000"/>
            <a:headEnd/>
            <a:tailEnd/>
          </a:ln>
          <a:effectLst/>
        </p:spPr>
        <p:txBody>
          <a:bodyPr wrap="none" anchor="ctr"/>
          <a:lstStyle/>
          <a:p>
            <a:pPr algn="r" rtl="1"/>
            <a:endParaRPr lang="en-GB">
              <a:cs typeface="AL-Mateen" pitchFamily="2" charset="-78"/>
            </a:endParaRPr>
          </a:p>
        </p:txBody>
      </p:sp>
      <p:sp>
        <p:nvSpPr>
          <p:cNvPr id="63527" name="Line 39"/>
          <p:cNvSpPr>
            <a:spLocks noChangeShapeType="1"/>
          </p:cNvSpPr>
          <p:nvPr/>
        </p:nvSpPr>
        <p:spPr bwMode="auto">
          <a:xfrm flipV="1">
            <a:off x="3352800" y="5257800"/>
            <a:ext cx="76200" cy="2286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63528" name="Line 40"/>
          <p:cNvSpPr>
            <a:spLocks noChangeShapeType="1"/>
          </p:cNvSpPr>
          <p:nvPr/>
        </p:nvSpPr>
        <p:spPr bwMode="auto">
          <a:xfrm flipV="1">
            <a:off x="3657600" y="5334000"/>
            <a:ext cx="76200" cy="2286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63529" name="Line 41"/>
          <p:cNvSpPr>
            <a:spLocks noChangeShapeType="1"/>
          </p:cNvSpPr>
          <p:nvPr/>
        </p:nvSpPr>
        <p:spPr bwMode="auto">
          <a:xfrm flipV="1">
            <a:off x="3962400" y="5410200"/>
            <a:ext cx="76200" cy="2286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63530" name="Line 42"/>
          <p:cNvSpPr>
            <a:spLocks noChangeShapeType="1"/>
          </p:cNvSpPr>
          <p:nvPr/>
        </p:nvSpPr>
        <p:spPr bwMode="auto">
          <a:xfrm flipV="1">
            <a:off x="4648200" y="5638800"/>
            <a:ext cx="76200" cy="2286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63531" name="Line 43"/>
          <p:cNvSpPr>
            <a:spLocks noChangeShapeType="1"/>
          </p:cNvSpPr>
          <p:nvPr/>
        </p:nvSpPr>
        <p:spPr bwMode="auto">
          <a:xfrm flipV="1">
            <a:off x="4267200" y="5486400"/>
            <a:ext cx="76200" cy="2286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63532" name="Line 44"/>
          <p:cNvSpPr>
            <a:spLocks noChangeShapeType="1"/>
          </p:cNvSpPr>
          <p:nvPr/>
        </p:nvSpPr>
        <p:spPr bwMode="auto">
          <a:xfrm flipV="1">
            <a:off x="2971800" y="5181600"/>
            <a:ext cx="76200" cy="2286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63533" name="Line 45"/>
          <p:cNvSpPr>
            <a:spLocks noChangeShapeType="1"/>
          </p:cNvSpPr>
          <p:nvPr/>
        </p:nvSpPr>
        <p:spPr bwMode="auto">
          <a:xfrm flipV="1">
            <a:off x="5715000" y="5791200"/>
            <a:ext cx="76200" cy="2286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63534" name="Line 46"/>
          <p:cNvSpPr>
            <a:spLocks noChangeShapeType="1"/>
          </p:cNvSpPr>
          <p:nvPr/>
        </p:nvSpPr>
        <p:spPr bwMode="auto">
          <a:xfrm flipV="1">
            <a:off x="5334000" y="5715000"/>
            <a:ext cx="76200" cy="2286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63535" name="Line 47"/>
          <p:cNvSpPr>
            <a:spLocks noChangeShapeType="1"/>
          </p:cNvSpPr>
          <p:nvPr/>
        </p:nvSpPr>
        <p:spPr bwMode="auto">
          <a:xfrm flipV="1">
            <a:off x="4953000" y="5638800"/>
            <a:ext cx="76200" cy="2286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63536" name="Line 48"/>
          <p:cNvSpPr>
            <a:spLocks noChangeShapeType="1"/>
          </p:cNvSpPr>
          <p:nvPr/>
        </p:nvSpPr>
        <p:spPr bwMode="auto">
          <a:xfrm flipV="1">
            <a:off x="6096000" y="5867400"/>
            <a:ext cx="76200" cy="1524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63537" name="Line 49"/>
          <p:cNvSpPr>
            <a:spLocks noChangeShapeType="1"/>
          </p:cNvSpPr>
          <p:nvPr/>
        </p:nvSpPr>
        <p:spPr bwMode="auto">
          <a:xfrm flipV="1">
            <a:off x="2590800" y="5029200"/>
            <a:ext cx="76200" cy="228600"/>
          </a:xfrm>
          <a:prstGeom prst="line">
            <a:avLst/>
          </a:prstGeom>
          <a:noFill/>
          <a:ln w="28575">
            <a:solidFill>
              <a:srgbClr val="FF3300"/>
            </a:solidFill>
            <a:round/>
            <a:headEnd/>
            <a:tailEnd type="triangle" w="med" len="med"/>
          </a:ln>
          <a:effectLst/>
        </p:spPr>
        <p:txBody>
          <a:bodyPr/>
          <a:lstStyle/>
          <a:p>
            <a:pPr algn="r" rtl="1"/>
            <a:endParaRPr lang="en-GB">
              <a:cs typeface="AL-Mateen" pitchFamily="2" charset="-78"/>
            </a:endParaRPr>
          </a:p>
        </p:txBody>
      </p:sp>
      <p:sp>
        <p:nvSpPr>
          <p:cNvPr id="41" name="Slide Number Placeholder 40"/>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55556E-6 L 0.00833 -0.03333 " pathEditMode="relative" ptsTypes="AA">
                                      <p:cBhvr>
                                        <p:cTn id="6" dur="2000" fill="hold"/>
                                        <p:tgtEl>
                                          <p:spTgt spid="6353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4.44444E-6 L 0.00833 -0.03333 " pathEditMode="relative" ptsTypes="AA">
                                      <p:cBhvr>
                                        <p:cTn id="8" dur="2000" fill="hold"/>
                                        <p:tgtEl>
                                          <p:spTgt spid="6353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5.55556E-6 L 0.01667 -0.04445 " pathEditMode="relative" ptsTypes="AA">
                                      <p:cBhvr>
                                        <p:cTn id="10" dur="2000" fill="hold"/>
                                        <p:tgtEl>
                                          <p:spTgt spid="6352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33333E-6 -5.55556E-6 L 0.01667 -0.04445 " pathEditMode="relative" ptsTypes="AA">
                                      <p:cBhvr>
                                        <p:cTn id="12" dur="2000" fill="hold"/>
                                        <p:tgtEl>
                                          <p:spTgt spid="63528"/>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6.66667E-6 -5.55556E-6 L 0.01667 -0.04445 " pathEditMode="relative" ptsTypes="AA">
                                      <p:cBhvr>
                                        <p:cTn id="14" dur="2000" fill="hold"/>
                                        <p:tgtEl>
                                          <p:spTgt spid="63529"/>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33333E-6 4.44444E-6 L 0.01667 -0.04445 " pathEditMode="relative" rAng="0" ptsTypes="AA">
                                      <p:cBhvr>
                                        <p:cTn id="16" dur="2000" fill="hold"/>
                                        <p:tgtEl>
                                          <p:spTgt spid="63531"/>
                                        </p:tgtEl>
                                        <p:attrNameLst>
                                          <p:attrName>ppt_x</p:attrName>
                                          <p:attrName>ppt_y</p:attrName>
                                        </p:attrNameLst>
                                      </p:cBhvr>
                                      <p:rCtr x="0" y="0"/>
                                    </p:animMotion>
                                  </p:childTnLst>
                                </p:cTn>
                              </p:par>
                              <p:par>
                                <p:cTn id="17" presetID="0" presetClass="path" presetSubtype="0" accel="50000" decel="50000" fill="hold" grpId="0" nodeType="withEffect">
                                  <p:stCondLst>
                                    <p:cond delay="0"/>
                                  </p:stCondLst>
                                  <p:childTnLst>
                                    <p:animMotion origin="layout" path="M 6.66667E-6 4.44444E-6 L 0.01667 -0.05556 " pathEditMode="relative" ptsTypes="AA">
                                      <p:cBhvr>
                                        <p:cTn id="18" dur="2000" fill="hold"/>
                                        <p:tgtEl>
                                          <p:spTgt spid="63530"/>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3.33333E-6 4.44444E-6 L 0.01667 -0.04445 " pathEditMode="relative" ptsTypes="AA">
                                      <p:cBhvr>
                                        <p:cTn id="20" dur="2000" fill="hold"/>
                                        <p:tgtEl>
                                          <p:spTgt spid="63535"/>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6.66667E-6 5.55556E-6 L 0.00834 -0.03333 " pathEditMode="relative" ptsTypes="AA">
                                      <p:cBhvr>
                                        <p:cTn id="22" dur="2000" fill="hold"/>
                                        <p:tgtEl>
                                          <p:spTgt spid="63534"/>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3.33333E-6 4.44444E-6 L 0.00834 -0.03333 " pathEditMode="relative" ptsTypes="AA">
                                      <p:cBhvr>
                                        <p:cTn id="24" dur="2000" fill="hold"/>
                                        <p:tgtEl>
                                          <p:spTgt spid="63533"/>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3.33333E-6 0 L 0.00833 -0.03333 " pathEditMode="relative" ptsTypes="AA">
                                      <p:cBhvr>
                                        <p:cTn id="26" dur="2000" fill="hold"/>
                                        <p:tgtEl>
                                          <p:spTgt spid="6353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7" grpId="0" animBg="1"/>
      <p:bldP spid="63528" grpId="0" animBg="1"/>
      <p:bldP spid="63529" grpId="0" animBg="1"/>
      <p:bldP spid="63530" grpId="0" animBg="1"/>
      <p:bldP spid="63531" grpId="0" animBg="1"/>
      <p:bldP spid="63532" grpId="0" animBg="1"/>
      <p:bldP spid="63533" grpId="0" animBg="1"/>
      <p:bldP spid="63534" grpId="0" animBg="1"/>
      <p:bldP spid="63535" grpId="0" animBg="1"/>
      <p:bldP spid="63536" grpId="0" animBg="1"/>
      <p:bldP spid="635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76200"/>
            <a:ext cx="8229600" cy="1143000"/>
          </a:xfrm>
        </p:spPr>
        <p:txBody>
          <a:bodyPr/>
          <a:lstStyle/>
          <a:p>
            <a:pPr algn="r" rtl="1"/>
            <a:r>
              <a:rPr lang="ar-SA" b="1" dirty="0">
                <a:solidFill>
                  <a:schemeClr val="tx1"/>
                </a:solidFill>
                <a:cs typeface="AL-Mateen" pitchFamily="2" charset="-78"/>
              </a:rPr>
              <a:t>هجرة النفط</a:t>
            </a:r>
            <a:r>
              <a:rPr lang="en-US" dirty="0">
                <a:solidFill>
                  <a:schemeClr val="tx1"/>
                </a:solidFill>
                <a:cs typeface="AL-Mateen" pitchFamily="2" charset="-78"/>
              </a:rPr>
              <a:t> </a:t>
            </a:r>
          </a:p>
        </p:txBody>
      </p:sp>
      <p:sp>
        <p:nvSpPr>
          <p:cNvPr id="64515" name="Rectangle 3"/>
          <p:cNvSpPr>
            <a:spLocks noGrp="1" noChangeArrowheads="1"/>
          </p:cNvSpPr>
          <p:nvPr>
            <p:ph type="body" idx="1"/>
          </p:nvPr>
        </p:nvSpPr>
        <p:spPr>
          <a:xfrm>
            <a:off x="457200" y="1143000"/>
            <a:ext cx="8229600" cy="2971800"/>
          </a:xfrm>
        </p:spPr>
        <p:txBody>
          <a:bodyPr>
            <a:normAutofit/>
          </a:bodyPr>
          <a:lstStyle/>
          <a:p>
            <a:pPr algn="r" rtl="1">
              <a:buFontTx/>
              <a:buNone/>
            </a:pPr>
            <a:r>
              <a:rPr lang="ar-SA" b="1" dirty="0">
                <a:solidFill>
                  <a:schemeClr val="tx1"/>
                </a:solidFill>
                <a:cs typeface="AL-Mateen" pitchFamily="2" charset="-78"/>
              </a:rPr>
              <a:t>الهجرة الثانوية</a:t>
            </a:r>
            <a:r>
              <a:rPr lang="en-US" b="1" dirty="0">
                <a:solidFill>
                  <a:schemeClr val="tx1"/>
                </a:solidFill>
                <a:cs typeface="AL-Mateen" pitchFamily="2" charset="-78"/>
              </a:rPr>
              <a:t> </a:t>
            </a:r>
            <a:r>
              <a:rPr lang="ar-KW" b="1" dirty="0">
                <a:solidFill>
                  <a:schemeClr val="tx1"/>
                </a:solidFill>
                <a:cs typeface="AL-Mateen" pitchFamily="2" charset="-78"/>
              </a:rPr>
              <a:t>:-</a:t>
            </a:r>
          </a:p>
          <a:p>
            <a:pPr algn="r" rtl="1">
              <a:buFontTx/>
              <a:buNone/>
            </a:pPr>
            <a:r>
              <a:rPr lang="ar-KW" b="1" dirty="0">
                <a:solidFill>
                  <a:schemeClr val="tx1"/>
                </a:solidFill>
                <a:cs typeface="AL-Mateen" pitchFamily="2" charset="-78"/>
              </a:rPr>
              <a:t>	</a:t>
            </a:r>
            <a:r>
              <a:rPr lang="ar-SA" b="1" dirty="0">
                <a:solidFill>
                  <a:schemeClr val="tx1"/>
                </a:solidFill>
                <a:cs typeface="AL-Mateen" pitchFamily="2" charset="-78"/>
              </a:rPr>
              <a:t>حركة البترول داخل الخزان. أي ضمن الصخور المختلفة التي يحتوي عليها الحوض الترسيبي حتى تصل إلى طبقة تسمح بتجمعها بسبب وجود طبقة غطاء. وهذه الهجرة مختلفة الاتجاه وتعتمد على الاختلاف في الضغوط من مكان إلى آخر.</a:t>
            </a:r>
            <a:endParaRPr lang="en-GB" b="1" dirty="0">
              <a:solidFill>
                <a:schemeClr val="tx1"/>
              </a:solidFill>
              <a:cs typeface="AL-Mateen" pitchFamily="2" charset="-78"/>
            </a:endParaRPr>
          </a:p>
        </p:txBody>
      </p:sp>
      <p:sp>
        <p:nvSpPr>
          <p:cNvPr id="64536" name="Text Box 24"/>
          <p:cNvSpPr txBox="1">
            <a:spLocks noChangeArrowheads="1"/>
          </p:cNvSpPr>
          <p:nvPr/>
        </p:nvSpPr>
        <p:spPr bwMode="auto">
          <a:xfrm>
            <a:off x="7086600" y="4953000"/>
            <a:ext cx="1143000" cy="369332"/>
          </a:xfrm>
          <a:prstGeom prst="rect">
            <a:avLst/>
          </a:prstGeom>
          <a:noFill/>
          <a:ln w="9525">
            <a:noFill/>
            <a:miter lim="800000"/>
            <a:headEnd/>
            <a:tailEnd/>
          </a:ln>
          <a:effectLst/>
        </p:spPr>
        <p:txBody>
          <a:bodyPr>
            <a:spAutoFit/>
          </a:bodyPr>
          <a:lstStyle/>
          <a:p>
            <a:pPr algn="r" rtl="1">
              <a:spcBef>
                <a:spcPct val="50000"/>
              </a:spcBef>
            </a:pPr>
            <a:r>
              <a:rPr lang="ar-KW" b="1">
                <a:cs typeface="AL-Mateen" pitchFamily="2" charset="-78"/>
              </a:rPr>
              <a:t>ضغط عالي</a:t>
            </a:r>
            <a:endParaRPr lang="en-GB" b="1">
              <a:cs typeface="AL-Mateen" pitchFamily="2" charset="-78"/>
            </a:endParaRPr>
          </a:p>
        </p:txBody>
      </p:sp>
      <p:sp>
        <p:nvSpPr>
          <p:cNvPr id="64537" name="Text Box 25"/>
          <p:cNvSpPr txBox="1">
            <a:spLocks noChangeArrowheads="1"/>
          </p:cNvSpPr>
          <p:nvPr/>
        </p:nvSpPr>
        <p:spPr bwMode="auto">
          <a:xfrm>
            <a:off x="685800" y="4572000"/>
            <a:ext cx="1447800" cy="369332"/>
          </a:xfrm>
          <a:prstGeom prst="rect">
            <a:avLst/>
          </a:prstGeom>
          <a:noFill/>
          <a:ln w="9525">
            <a:noFill/>
            <a:miter lim="800000"/>
            <a:headEnd/>
            <a:tailEnd/>
          </a:ln>
          <a:effectLst/>
        </p:spPr>
        <p:txBody>
          <a:bodyPr>
            <a:spAutoFit/>
          </a:bodyPr>
          <a:lstStyle/>
          <a:p>
            <a:pPr algn="r" rtl="1">
              <a:spcBef>
                <a:spcPct val="50000"/>
              </a:spcBef>
            </a:pPr>
            <a:r>
              <a:rPr lang="ar-KW" b="1">
                <a:cs typeface="AL-Mateen" pitchFamily="2" charset="-78"/>
              </a:rPr>
              <a:t>ضغط  منخفض</a:t>
            </a:r>
            <a:endParaRPr lang="en-GB" b="1">
              <a:cs typeface="AL-Mateen" pitchFamily="2" charset="-78"/>
            </a:endParaRPr>
          </a:p>
        </p:txBody>
      </p:sp>
      <p:sp>
        <p:nvSpPr>
          <p:cNvPr id="31" name="Rectangle 32"/>
          <p:cNvSpPr>
            <a:spLocks noChangeArrowheads="1"/>
          </p:cNvSpPr>
          <p:nvPr/>
        </p:nvSpPr>
        <p:spPr bwMode="auto">
          <a:xfrm>
            <a:off x="2133600" y="4038600"/>
            <a:ext cx="5029200" cy="2057400"/>
          </a:xfrm>
          <a:prstGeom prst="rect">
            <a:avLst/>
          </a:prstGeom>
          <a:solidFill>
            <a:schemeClr val="bg1"/>
          </a:solidFill>
          <a:ln w="9525">
            <a:solidFill>
              <a:srgbClr val="080808"/>
            </a:solidFill>
            <a:miter lim="800000"/>
            <a:headEnd/>
            <a:tailEnd/>
          </a:ln>
          <a:effectLst/>
        </p:spPr>
        <p:txBody>
          <a:bodyPr wrap="none" anchor="ctr"/>
          <a:lstStyle/>
          <a:p>
            <a:endParaRPr lang="en-GB"/>
          </a:p>
        </p:txBody>
      </p:sp>
      <p:sp>
        <p:nvSpPr>
          <p:cNvPr id="32" name="AutoShape 33" descr="Dashed horizontal"/>
          <p:cNvSpPr>
            <a:spLocks noChangeArrowheads="1"/>
          </p:cNvSpPr>
          <p:nvPr/>
        </p:nvSpPr>
        <p:spPr bwMode="auto">
          <a:xfrm>
            <a:off x="2133600" y="4876800"/>
            <a:ext cx="5029200" cy="1219200"/>
          </a:xfrm>
          <a:prstGeom prst="rtTriangle">
            <a:avLst/>
          </a:prstGeom>
          <a:pattFill prst="dashHorz">
            <a:fgClr>
              <a:srgbClr val="080808"/>
            </a:fgClr>
            <a:bgClr>
              <a:srgbClr val="FFFF00"/>
            </a:bgClr>
          </a:pattFill>
          <a:ln w="9525">
            <a:solidFill>
              <a:srgbClr val="080808"/>
            </a:solidFill>
            <a:miter lim="800000"/>
            <a:headEnd/>
            <a:tailEnd/>
          </a:ln>
          <a:effectLst/>
        </p:spPr>
        <p:txBody>
          <a:bodyPr wrap="none" anchor="ctr"/>
          <a:lstStyle/>
          <a:p>
            <a:endParaRPr lang="en-GB"/>
          </a:p>
        </p:txBody>
      </p:sp>
      <p:sp>
        <p:nvSpPr>
          <p:cNvPr id="33" name="AutoShape 34" descr="Large confetti"/>
          <p:cNvSpPr>
            <a:spLocks noChangeArrowheads="1"/>
          </p:cNvSpPr>
          <p:nvPr/>
        </p:nvSpPr>
        <p:spPr bwMode="auto">
          <a:xfrm>
            <a:off x="2133600" y="5486400"/>
            <a:ext cx="3505200" cy="609600"/>
          </a:xfrm>
          <a:prstGeom prst="rtTriangle">
            <a:avLst/>
          </a:prstGeom>
          <a:solidFill>
            <a:schemeClr val="bg1"/>
          </a:solidFill>
          <a:ln w="9525">
            <a:solidFill>
              <a:srgbClr val="080808"/>
            </a:solidFill>
            <a:miter lim="800000"/>
            <a:headEnd/>
            <a:tailEnd/>
          </a:ln>
          <a:effectLst/>
        </p:spPr>
        <p:txBody>
          <a:bodyPr wrap="none" anchor="ctr"/>
          <a:lstStyle/>
          <a:p>
            <a:endParaRPr lang="en-GB"/>
          </a:p>
        </p:txBody>
      </p:sp>
      <p:sp>
        <p:nvSpPr>
          <p:cNvPr id="34" name="Freeform 35" descr="Horizontal brick"/>
          <p:cNvSpPr>
            <a:spLocks/>
          </p:cNvSpPr>
          <p:nvPr/>
        </p:nvSpPr>
        <p:spPr bwMode="auto">
          <a:xfrm>
            <a:off x="2133600" y="4572000"/>
            <a:ext cx="5029200" cy="1524000"/>
          </a:xfrm>
          <a:custGeom>
            <a:avLst/>
            <a:gdLst/>
            <a:ahLst/>
            <a:cxnLst>
              <a:cxn ang="0">
                <a:pos x="0" y="192"/>
              </a:cxn>
              <a:cxn ang="0">
                <a:pos x="0" y="0"/>
              </a:cxn>
              <a:cxn ang="0">
                <a:pos x="3168" y="672"/>
              </a:cxn>
              <a:cxn ang="0">
                <a:pos x="3168" y="912"/>
              </a:cxn>
              <a:cxn ang="0">
                <a:pos x="0" y="192"/>
              </a:cxn>
            </a:cxnLst>
            <a:rect l="0" t="0" r="r" b="b"/>
            <a:pathLst>
              <a:path w="3168" h="912">
                <a:moveTo>
                  <a:pt x="0" y="192"/>
                </a:moveTo>
                <a:lnTo>
                  <a:pt x="0" y="0"/>
                </a:lnTo>
                <a:lnTo>
                  <a:pt x="3168" y="672"/>
                </a:lnTo>
                <a:lnTo>
                  <a:pt x="3168" y="912"/>
                </a:lnTo>
                <a:lnTo>
                  <a:pt x="0" y="192"/>
                </a:lnTo>
                <a:close/>
              </a:path>
            </a:pathLst>
          </a:custGeom>
          <a:pattFill prst="horzBrick">
            <a:fgClr>
              <a:srgbClr val="080808"/>
            </a:fgClr>
            <a:bgClr>
              <a:srgbClr val="00FFFF"/>
            </a:bgClr>
          </a:pattFill>
          <a:ln w="9525">
            <a:solidFill>
              <a:srgbClr val="080808"/>
            </a:solidFill>
            <a:round/>
            <a:headEnd/>
            <a:tailEnd/>
          </a:ln>
          <a:effectLst/>
        </p:spPr>
        <p:txBody>
          <a:bodyPr/>
          <a:lstStyle/>
          <a:p>
            <a:endParaRPr lang="en-GB"/>
          </a:p>
        </p:txBody>
      </p:sp>
      <p:sp>
        <p:nvSpPr>
          <p:cNvPr id="35" name="Line 36"/>
          <p:cNvSpPr>
            <a:spLocks noChangeShapeType="1"/>
          </p:cNvSpPr>
          <p:nvPr/>
        </p:nvSpPr>
        <p:spPr bwMode="auto">
          <a:xfrm>
            <a:off x="2133600" y="4419600"/>
            <a:ext cx="5029200" cy="0"/>
          </a:xfrm>
          <a:prstGeom prst="line">
            <a:avLst/>
          </a:prstGeom>
          <a:noFill/>
          <a:ln w="9525">
            <a:solidFill>
              <a:schemeClr val="tx1"/>
            </a:solidFill>
            <a:round/>
            <a:headEnd/>
            <a:tailEnd/>
          </a:ln>
          <a:effectLst/>
        </p:spPr>
        <p:txBody>
          <a:bodyPr/>
          <a:lstStyle/>
          <a:p>
            <a:endParaRPr lang="en-GB"/>
          </a:p>
        </p:txBody>
      </p:sp>
      <p:sp>
        <p:nvSpPr>
          <p:cNvPr id="36" name="Freeform 37" descr="Wave"/>
          <p:cNvSpPr>
            <a:spLocks/>
          </p:cNvSpPr>
          <p:nvPr/>
        </p:nvSpPr>
        <p:spPr bwMode="auto">
          <a:xfrm>
            <a:off x="2133600" y="4419600"/>
            <a:ext cx="5035550" cy="1295400"/>
          </a:xfrm>
          <a:custGeom>
            <a:avLst/>
            <a:gdLst/>
            <a:ahLst/>
            <a:cxnLst>
              <a:cxn ang="0">
                <a:pos x="0" y="105"/>
              </a:cxn>
              <a:cxn ang="0">
                <a:pos x="8" y="0"/>
              </a:cxn>
              <a:cxn ang="0">
                <a:pos x="3172" y="550"/>
              </a:cxn>
              <a:cxn ang="0">
                <a:pos x="3172" y="790"/>
              </a:cxn>
              <a:cxn ang="0">
                <a:pos x="0" y="105"/>
              </a:cxn>
            </a:cxnLst>
            <a:rect l="0" t="0" r="r" b="b"/>
            <a:pathLst>
              <a:path w="3172" h="790">
                <a:moveTo>
                  <a:pt x="0" y="105"/>
                </a:moveTo>
                <a:cubicBezTo>
                  <a:pt x="16" y="54"/>
                  <a:pt x="8" y="88"/>
                  <a:pt x="8" y="0"/>
                </a:cubicBezTo>
                <a:lnTo>
                  <a:pt x="3172" y="550"/>
                </a:lnTo>
                <a:lnTo>
                  <a:pt x="3172" y="790"/>
                </a:lnTo>
                <a:lnTo>
                  <a:pt x="0" y="105"/>
                </a:lnTo>
                <a:close/>
              </a:path>
            </a:pathLst>
          </a:custGeom>
          <a:pattFill prst="wave">
            <a:fgClr>
              <a:srgbClr val="080808"/>
            </a:fgClr>
            <a:bgClr>
              <a:srgbClr val="FF99CC"/>
            </a:bgClr>
          </a:pattFill>
          <a:ln w="9525">
            <a:solidFill>
              <a:srgbClr val="080808"/>
            </a:solidFill>
            <a:round/>
            <a:headEnd/>
            <a:tailEnd/>
          </a:ln>
          <a:effectLst/>
        </p:spPr>
        <p:txBody>
          <a:bodyPr/>
          <a:lstStyle/>
          <a:p>
            <a:endParaRPr lang="en-GB"/>
          </a:p>
        </p:txBody>
      </p:sp>
      <p:sp>
        <p:nvSpPr>
          <p:cNvPr id="37" name="AutoShape 38" descr="25%"/>
          <p:cNvSpPr>
            <a:spLocks noChangeArrowheads="1"/>
          </p:cNvSpPr>
          <p:nvPr/>
        </p:nvSpPr>
        <p:spPr bwMode="auto">
          <a:xfrm flipH="1" flipV="1">
            <a:off x="2133600" y="4419600"/>
            <a:ext cx="5029200" cy="990600"/>
          </a:xfrm>
          <a:prstGeom prst="rtTriangle">
            <a:avLst/>
          </a:prstGeom>
          <a:gradFill flip="none" rotWithShape="1">
            <a:gsLst>
              <a:gs pos="0">
                <a:schemeClr val="bg1">
                  <a:lumMod val="8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80808"/>
            </a:solidFill>
            <a:prstDash val="sysDot"/>
            <a:miter lim="800000"/>
            <a:headEnd/>
            <a:tailEnd/>
          </a:ln>
          <a:effectLst/>
        </p:spPr>
        <p:txBody>
          <a:bodyPr wrap="none" anchor="ctr"/>
          <a:lstStyle/>
          <a:p>
            <a:endParaRPr lang="en-GB"/>
          </a:p>
        </p:txBody>
      </p:sp>
      <p:sp>
        <p:nvSpPr>
          <p:cNvPr id="38" name="Line 39"/>
          <p:cNvSpPr>
            <a:spLocks noChangeShapeType="1"/>
          </p:cNvSpPr>
          <p:nvPr/>
        </p:nvSpPr>
        <p:spPr bwMode="auto">
          <a:xfrm flipV="1">
            <a:off x="3352800" y="5257800"/>
            <a:ext cx="76200" cy="228600"/>
          </a:xfrm>
          <a:prstGeom prst="line">
            <a:avLst/>
          </a:prstGeom>
          <a:noFill/>
          <a:ln w="28575">
            <a:solidFill>
              <a:srgbClr val="FF3300"/>
            </a:solidFill>
            <a:round/>
            <a:headEnd/>
            <a:tailEnd type="triangle" w="med" len="med"/>
          </a:ln>
          <a:effectLst/>
        </p:spPr>
        <p:txBody>
          <a:bodyPr/>
          <a:lstStyle/>
          <a:p>
            <a:endParaRPr lang="en-GB"/>
          </a:p>
        </p:txBody>
      </p:sp>
      <p:sp>
        <p:nvSpPr>
          <p:cNvPr id="39" name="Line 40"/>
          <p:cNvSpPr>
            <a:spLocks noChangeShapeType="1"/>
          </p:cNvSpPr>
          <p:nvPr/>
        </p:nvSpPr>
        <p:spPr bwMode="auto">
          <a:xfrm flipV="1">
            <a:off x="3657600" y="5334000"/>
            <a:ext cx="76200" cy="228600"/>
          </a:xfrm>
          <a:prstGeom prst="line">
            <a:avLst/>
          </a:prstGeom>
          <a:noFill/>
          <a:ln w="28575">
            <a:solidFill>
              <a:srgbClr val="FF3300"/>
            </a:solidFill>
            <a:round/>
            <a:headEnd/>
            <a:tailEnd type="triangle" w="med" len="med"/>
          </a:ln>
          <a:effectLst/>
        </p:spPr>
        <p:txBody>
          <a:bodyPr/>
          <a:lstStyle/>
          <a:p>
            <a:endParaRPr lang="en-GB"/>
          </a:p>
        </p:txBody>
      </p:sp>
      <p:sp>
        <p:nvSpPr>
          <p:cNvPr id="40" name="Line 41"/>
          <p:cNvSpPr>
            <a:spLocks noChangeShapeType="1"/>
          </p:cNvSpPr>
          <p:nvPr/>
        </p:nvSpPr>
        <p:spPr bwMode="auto">
          <a:xfrm flipV="1">
            <a:off x="3962400" y="5410200"/>
            <a:ext cx="76200" cy="228600"/>
          </a:xfrm>
          <a:prstGeom prst="line">
            <a:avLst/>
          </a:prstGeom>
          <a:noFill/>
          <a:ln w="28575">
            <a:solidFill>
              <a:srgbClr val="FF3300"/>
            </a:solidFill>
            <a:round/>
            <a:headEnd/>
            <a:tailEnd type="triangle" w="med" len="med"/>
          </a:ln>
          <a:effectLst/>
        </p:spPr>
        <p:txBody>
          <a:bodyPr/>
          <a:lstStyle/>
          <a:p>
            <a:endParaRPr lang="en-GB"/>
          </a:p>
        </p:txBody>
      </p:sp>
      <p:sp>
        <p:nvSpPr>
          <p:cNvPr id="41" name="Line 42"/>
          <p:cNvSpPr>
            <a:spLocks noChangeShapeType="1"/>
          </p:cNvSpPr>
          <p:nvPr/>
        </p:nvSpPr>
        <p:spPr bwMode="auto">
          <a:xfrm flipV="1">
            <a:off x="4648200" y="5638800"/>
            <a:ext cx="76200" cy="228600"/>
          </a:xfrm>
          <a:prstGeom prst="line">
            <a:avLst/>
          </a:prstGeom>
          <a:noFill/>
          <a:ln w="28575">
            <a:solidFill>
              <a:srgbClr val="FF3300"/>
            </a:solidFill>
            <a:round/>
            <a:headEnd/>
            <a:tailEnd type="triangle" w="med" len="med"/>
          </a:ln>
          <a:effectLst/>
        </p:spPr>
        <p:txBody>
          <a:bodyPr/>
          <a:lstStyle/>
          <a:p>
            <a:endParaRPr lang="en-GB"/>
          </a:p>
        </p:txBody>
      </p:sp>
      <p:sp>
        <p:nvSpPr>
          <p:cNvPr id="42" name="Line 43"/>
          <p:cNvSpPr>
            <a:spLocks noChangeShapeType="1"/>
          </p:cNvSpPr>
          <p:nvPr/>
        </p:nvSpPr>
        <p:spPr bwMode="auto">
          <a:xfrm flipV="1">
            <a:off x="4267200" y="5486400"/>
            <a:ext cx="76200" cy="228600"/>
          </a:xfrm>
          <a:prstGeom prst="line">
            <a:avLst/>
          </a:prstGeom>
          <a:noFill/>
          <a:ln w="28575">
            <a:solidFill>
              <a:srgbClr val="FF3300"/>
            </a:solidFill>
            <a:round/>
            <a:headEnd/>
            <a:tailEnd type="triangle" w="med" len="med"/>
          </a:ln>
          <a:effectLst/>
        </p:spPr>
        <p:txBody>
          <a:bodyPr/>
          <a:lstStyle/>
          <a:p>
            <a:endParaRPr lang="en-GB"/>
          </a:p>
        </p:txBody>
      </p:sp>
      <p:sp>
        <p:nvSpPr>
          <p:cNvPr id="43" name="Line 44"/>
          <p:cNvSpPr>
            <a:spLocks noChangeShapeType="1"/>
          </p:cNvSpPr>
          <p:nvPr/>
        </p:nvSpPr>
        <p:spPr bwMode="auto">
          <a:xfrm flipV="1">
            <a:off x="2971800" y="5181600"/>
            <a:ext cx="76200" cy="228600"/>
          </a:xfrm>
          <a:prstGeom prst="line">
            <a:avLst/>
          </a:prstGeom>
          <a:noFill/>
          <a:ln w="28575">
            <a:solidFill>
              <a:srgbClr val="FF3300"/>
            </a:solidFill>
            <a:round/>
            <a:headEnd/>
            <a:tailEnd type="triangle" w="med" len="med"/>
          </a:ln>
          <a:effectLst/>
        </p:spPr>
        <p:txBody>
          <a:bodyPr/>
          <a:lstStyle/>
          <a:p>
            <a:endParaRPr lang="en-GB"/>
          </a:p>
        </p:txBody>
      </p:sp>
      <p:sp>
        <p:nvSpPr>
          <p:cNvPr id="44" name="Line 45"/>
          <p:cNvSpPr>
            <a:spLocks noChangeShapeType="1"/>
          </p:cNvSpPr>
          <p:nvPr/>
        </p:nvSpPr>
        <p:spPr bwMode="auto">
          <a:xfrm flipV="1">
            <a:off x="5715000" y="5791200"/>
            <a:ext cx="76200" cy="228600"/>
          </a:xfrm>
          <a:prstGeom prst="line">
            <a:avLst/>
          </a:prstGeom>
          <a:noFill/>
          <a:ln w="28575">
            <a:solidFill>
              <a:srgbClr val="FF3300"/>
            </a:solidFill>
            <a:round/>
            <a:headEnd/>
            <a:tailEnd type="triangle" w="med" len="med"/>
          </a:ln>
          <a:effectLst/>
        </p:spPr>
        <p:txBody>
          <a:bodyPr/>
          <a:lstStyle/>
          <a:p>
            <a:endParaRPr lang="en-GB"/>
          </a:p>
        </p:txBody>
      </p:sp>
      <p:sp>
        <p:nvSpPr>
          <p:cNvPr id="45" name="Line 46"/>
          <p:cNvSpPr>
            <a:spLocks noChangeShapeType="1"/>
          </p:cNvSpPr>
          <p:nvPr/>
        </p:nvSpPr>
        <p:spPr bwMode="auto">
          <a:xfrm flipV="1">
            <a:off x="5334000" y="5715000"/>
            <a:ext cx="76200" cy="228600"/>
          </a:xfrm>
          <a:prstGeom prst="line">
            <a:avLst/>
          </a:prstGeom>
          <a:noFill/>
          <a:ln w="28575">
            <a:solidFill>
              <a:srgbClr val="FF3300"/>
            </a:solidFill>
            <a:round/>
            <a:headEnd/>
            <a:tailEnd type="triangle" w="med" len="med"/>
          </a:ln>
          <a:effectLst/>
        </p:spPr>
        <p:txBody>
          <a:bodyPr/>
          <a:lstStyle/>
          <a:p>
            <a:endParaRPr lang="en-GB"/>
          </a:p>
        </p:txBody>
      </p:sp>
      <p:sp>
        <p:nvSpPr>
          <p:cNvPr id="46" name="Line 47"/>
          <p:cNvSpPr>
            <a:spLocks noChangeShapeType="1"/>
          </p:cNvSpPr>
          <p:nvPr/>
        </p:nvSpPr>
        <p:spPr bwMode="auto">
          <a:xfrm flipV="1">
            <a:off x="4953000" y="5638800"/>
            <a:ext cx="76200" cy="228600"/>
          </a:xfrm>
          <a:prstGeom prst="line">
            <a:avLst/>
          </a:prstGeom>
          <a:noFill/>
          <a:ln w="28575">
            <a:solidFill>
              <a:srgbClr val="FF3300"/>
            </a:solidFill>
            <a:round/>
            <a:headEnd/>
            <a:tailEnd type="triangle" w="med" len="med"/>
          </a:ln>
          <a:effectLst/>
        </p:spPr>
        <p:txBody>
          <a:bodyPr/>
          <a:lstStyle/>
          <a:p>
            <a:endParaRPr lang="en-GB"/>
          </a:p>
        </p:txBody>
      </p:sp>
      <p:sp>
        <p:nvSpPr>
          <p:cNvPr id="47" name="Line 48"/>
          <p:cNvSpPr>
            <a:spLocks noChangeShapeType="1"/>
          </p:cNvSpPr>
          <p:nvPr/>
        </p:nvSpPr>
        <p:spPr bwMode="auto">
          <a:xfrm flipV="1">
            <a:off x="6096000" y="5867400"/>
            <a:ext cx="76200" cy="152400"/>
          </a:xfrm>
          <a:prstGeom prst="line">
            <a:avLst/>
          </a:prstGeom>
          <a:noFill/>
          <a:ln w="28575">
            <a:solidFill>
              <a:srgbClr val="FF3300"/>
            </a:solidFill>
            <a:round/>
            <a:headEnd/>
            <a:tailEnd type="triangle" w="med" len="med"/>
          </a:ln>
          <a:effectLst/>
        </p:spPr>
        <p:txBody>
          <a:bodyPr/>
          <a:lstStyle/>
          <a:p>
            <a:endParaRPr lang="en-GB"/>
          </a:p>
        </p:txBody>
      </p:sp>
      <p:sp>
        <p:nvSpPr>
          <p:cNvPr id="48" name="Line 49"/>
          <p:cNvSpPr>
            <a:spLocks noChangeShapeType="1"/>
          </p:cNvSpPr>
          <p:nvPr/>
        </p:nvSpPr>
        <p:spPr bwMode="auto">
          <a:xfrm flipV="1">
            <a:off x="2590800" y="5029200"/>
            <a:ext cx="76200" cy="228600"/>
          </a:xfrm>
          <a:prstGeom prst="line">
            <a:avLst/>
          </a:prstGeom>
          <a:noFill/>
          <a:ln w="28575">
            <a:solidFill>
              <a:srgbClr val="FF3300"/>
            </a:solidFill>
            <a:round/>
            <a:headEnd/>
            <a:tailEnd type="triangle" w="med" len="med"/>
          </a:ln>
          <a:effectLst/>
        </p:spPr>
        <p:txBody>
          <a:bodyPr/>
          <a:lstStyle/>
          <a:p>
            <a:endParaRPr lang="en-GB"/>
          </a:p>
        </p:txBody>
      </p:sp>
      <p:sp>
        <p:nvSpPr>
          <p:cNvPr id="52" name="AutoShape 38" descr="25%"/>
          <p:cNvSpPr>
            <a:spLocks noChangeArrowheads="1"/>
          </p:cNvSpPr>
          <p:nvPr/>
        </p:nvSpPr>
        <p:spPr bwMode="auto">
          <a:xfrm flipH="1" flipV="1">
            <a:off x="2133600" y="4419600"/>
            <a:ext cx="5029200" cy="990600"/>
          </a:xfrm>
          <a:prstGeom prst="rtTriangle">
            <a:avLst/>
          </a:prstGeom>
          <a:pattFill prst="pct25">
            <a:fgClr>
              <a:srgbClr val="080808"/>
            </a:fgClr>
            <a:bgClr>
              <a:schemeClr val="tx1"/>
            </a:bgClr>
          </a:pattFill>
          <a:ln w="9525">
            <a:solidFill>
              <a:srgbClr val="080808"/>
            </a:solidFill>
            <a:miter lim="800000"/>
            <a:headEnd/>
            <a:tailEnd/>
          </a:ln>
          <a:effectLst/>
        </p:spPr>
        <p:txBody>
          <a:bodyPr wrap="none" anchor="ctr"/>
          <a:lstStyle/>
          <a:p>
            <a:endParaRPr lang="en-GB"/>
          </a:p>
        </p:txBody>
      </p:sp>
      <p:sp>
        <p:nvSpPr>
          <p:cNvPr id="53" name="Line 22"/>
          <p:cNvSpPr>
            <a:spLocks noChangeShapeType="1"/>
          </p:cNvSpPr>
          <p:nvPr/>
        </p:nvSpPr>
        <p:spPr bwMode="auto">
          <a:xfrm>
            <a:off x="7086600" y="4419600"/>
            <a:ext cx="0" cy="1219200"/>
          </a:xfrm>
          <a:prstGeom prst="line">
            <a:avLst/>
          </a:prstGeom>
          <a:noFill/>
          <a:ln w="38100">
            <a:solidFill>
              <a:schemeClr val="bg1"/>
            </a:solidFill>
            <a:round/>
            <a:headEnd/>
            <a:tailEnd type="triangle" w="med" len="med"/>
          </a:ln>
          <a:effectLst/>
        </p:spPr>
        <p:txBody>
          <a:bodyPr/>
          <a:lstStyle/>
          <a:p>
            <a:endParaRPr lang="en-GB"/>
          </a:p>
        </p:txBody>
      </p:sp>
      <p:sp>
        <p:nvSpPr>
          <p:cNvPr id="54" name="Line 23"/>
          <p:cNvSpPr>
            <a:spLocks noChangeShapeType="1"/>
          </p:cNvSpPr>
          <p:nvPr/>
        </p:nvSpPr>
        <p:spPr bwMode="auto">
          <a:xfrm>
            <a:off x="2362200" y="4419600"/>
            <a:ext cx="0" cy="228600"/>
          </a:xfrm>
          <a:prstGeom prst="line">
            <a:avLst/>
          </a:prstGeom>
          <a:noFill/>
          <a:ln w="38100">
            <a:solidFill>
              <a:schemeClr val="bg1"/>
            </a:solidFill>
            <a:round/>
            <a:headEnd/>
            <a:tailEnd type="triangle" w="med" len="med"/>
          </a:ln>
          <a:effectLst/>
        </p:spPr>
        <p:txBody>
          <a:bodyPr/>
          <a:lstStyle/>
          <a:p>
            <a:endParaRPr lang="en-GB"/>
          </a:p>
        </p:txBody>
      </p:sp>
      <p:sp>
        <p:nvSpPr>
          <p:cNvPr id="55" name="Line 26"/>
          <p:cNvSpPr>
            <a:spLocks noChangeShapeType="1"/>
          </p:cNvSpPr>
          <p:nvPr/>
        </p:nvSpPr>
        <p:spPr bwMode="auto">
          <a:xfrm flipH="1" flipV="1">
            <a:off x="5638800" y="5562600"/>
            <a:ext cx="762000" cy="152400"/>
          </a:xfrm>
          <a:prstGeom prst="line">
            <a:avLst/>
          </a:prstGeom>
          <a:noFill/>
          <a:ln w="28575">
            <a:solidFill>
              <a:schemeClr val="bg1"/>
            </a:solidFill>
            <a:round/>
            <a:headEnd/>
            <a:tailEnd type="triangle" w="lg" len="lg"/>
          </a:ln>
          <a:effectLst/>
        </p:spPr>
        <p:txBody>
          <a:bodyPr/>
          <a:lstStyle/>
          <a:p>
            <a:endParaRPr lang="en-GB"/>
          </a:p>
        </p:txBody>
      </p:sp>
      <p:sp>
        <p:nvSpPr>
          <p:cNvPr id="56" name="Line 27"/>
          <p:cNvSpPr>
            <a:spLocks noChangeShapeType="1"/>
          </p:cNvSpPr>
          <p:nvPr/>
        </p:nvSpPr>
        <p:spPr bwMode="auto">
          <a:xfrm flipH="1" flipV="1">
            <a:off x="4572000" y="5334000"/>
            <a:ext cx="762000" cy="152400"/>
          </a:xfrm>
          <a:prstGeom prst="line">
            <a:avLst/>
          </a:prstGeom>
          <a:noFill/>
          <a:ln w="28575">
            <a:solidFill>
              <a:schemeClr val="bg1"/>
            </a:solidFill>
            <a:round/>
            <a:headEnd/>
            <a:tailEnd type="triangle" w="lg" len="lg"/>
          </a:ln>
          <a:effectLst/>
        </p:spPr>
        <p:txBody>
          <a:bodyPr/>
          <a:lstStyle/>
          <a:p>
            <a:endParaRPr lang="en-GB"/>
          </a:p>
        </p:txBody>
      </p:sp>
      <p:sp>
        <p:nvSpPr>
          <p:cNvPr id="57" name="Line 28"/>
          <p:cNvSpPr>
            <a:spLocks noChangeShapeType="1"/>
          </p:cNvSpPr>
          <p:nvPr/>
        </p:nvSpPr>
        <p:spPr bwMode="auto">
          <a:xfrm flipH="1" flipV="1">
            <a:off x="3124200" y="5029200"/>
            <a:ext cx="762000" cy="152400"/>
          </a:xfrm>
          <a:prstGeom prst="line">
            <a:avLst/>
          </a:prstGeom>
          <a:noFill/>
          <a:ln w="28575">
            <a:solidFill>
              <a:schemeClr val="bg1"/>
            </a:solidFill>
            <a:round/>
            <a:headEnd/>
            <a:tailEnd type="triangle" w="lg" len="lg"/>
          </a:ln>
          <a:effectLst/>
        </p:spPr>
        <p:txBody>
          <a:bodyPr/>
          <a:lstStyle/>
          <a:p>
            <a:endParaRPr lang="en-GB"/>
          </a:p>
        </p:txBody>
      </p:sp>
      <p:sp>
        <p:nvSpPr>
          <p:cNvPr id="58" name="Slide Number Placeholder 57"/>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55556E-6 L 0.00833 -0.03333 " pathEditMode="relative" ptsTypes="AA">
                                      <p:cBhvr>
                                        <p:cTn id="6" dur="2000" fill="hold"/>
                                        <p:tgtEl>
                                          <p:spTgt spid="4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4.44444E-6 L 0.00833 -0.03333 " pathEditMode="relative" ptsTypes="AA">
                                      <p:cBhvr>
                                        <p:cTn id="8" dur="2000" fill="hold"/>
                                        <p:tgtEl>
                                          <p:spTgt spid="4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5.55556E-6 L 0.01667 -0.04445 " pathEditMode="relative" ptsTypes="AA">
                                      <p:cBhvr>
                                        <p:cTn id="10" dur="2000" fill="hold"/>
                                        <p:tgtEl>
                                          <p:spTgt spid="38"/>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33333E-6 -5.55556E-6 L 0.01667 -0.04445 " pathEditMode="relative" ptsTypes="AA">
                                      <p:cBhvr>
                                        <p:cTn id="12" dur="2000" fill="hold"/>
                                        <p:tgtEl>
                                          <p:spTgt spid="39"/>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6.66667E-6 -5.55556E-6 L 0.01667 -0.04445 " pathEditMode="relative" ptsTypes="AA">
                                      <p:cBhvr>
                                        <p:cTn id="14" dur="2000" fill="hold"/>
                                        <p:tgtEl>
                                          <p:spTgt spid="4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33333E-6 4.44444E-6 L 0.01667 -0.04445 " pathEditMode="relative" rAng="0" ptsTypes="AA">
                                      <p:cBhvr>
                                        <p:cTn id="16" dur="2000" fill="hold"/>
                                        <p:tgtEl>
                                          <p:spTgt spid="42"/>
                                        </p:tgtEl>
                                        <p:attrNameLst>
                                          <p:attrName>ppt_x</p:attrName>
                                          <p:attrName>ppt_y</p:attrName>
                                        </p:attrNameLst>
                                      </p:cBhvr>
                                      <p:rCtr x="0" y="0"/>
                                    </p:animMotion>
                                  </p:childTnLst>
                                </p:cTn>
                              </p:par>
                              <p:par>
                                <p:cTn id="17" presetID="0" presetClass="path" presetSubtype="0" accel="50000" decel="50000" fill="hold" grpId="0" nodeType="withEffect">
                                  <p:stCondLst>
                                    <p:cond delay="0"/>
                                  </p:stCondLst>
                                  <p:childTnLst>
                                    <p:animMotion origin="layout" path="M 6.66667E-6 4.44444E-6 L 0.01667 -0.05556 " pathEditMode="relative" ptsTypes="AA">
                                      <p:cBhvr>
                                        <p:cTn id="18" dur="2000" fill="hold"/>
                                        <p:tgtEl>
                                          <p:spTgt spid="41"/>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3.33333E-6 4.44444E-6 L 0.01667 -0.04445 " pathEditMode="relative" ptsTypes="AA">
                                      <p:cBhvr>
                                        <p:cTn id="20" dur="2000" fill="hold"/>
                                        <p:tgtEl>
                                          <p:spTgt spid="46"/>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6.66667E-6 5.55556E-6 L 0.00834 -0.03333 " pathEditMode="relative" ptsTypes="AA">
                                      <p:cBhvr>
                                        <p:cTn id="22" dur="2000" fill="hold"/>
                                        <p:tgtEl>
                                          <p:spTgt spid="45"/>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3.33333E-6 4.44444E-6 L 0.00834 -0.03333 " pathEditMode="relative" ptsTypes="AA">
                                      <p:cBhvr>
                                        <p:cTn id="24" dur="2000" fill="hold"/>
                                        <p:tgtEl>
                                          <p:spTgt spid="44"/>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3.33333E-6 0 L 0.00833 -0.03333 " pathEditMode="relative" ptsTypes="AA">
                                      <p:cBhvr>
                                        <p:cTn id="26" dur="2000" fill="hold"/>
                                        <p:tgtEl>
                                          <p:spTgt spid="4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125 0.00556 L -0.07916 -0.02778 " pathEditMode="relative" ptsTypes="AA">
                                      <p:cBhvr>
                                        <p:cTn id="30" dur="2000" fill="hold"/>
                                        <p:tgtEl>
                                          <p:spTgt spid="57"/>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6.66667E-6 -1.11111E-6 L -0.12501 -0.03333 " pathEditMode="relative" ptsTypes="AA">
                                      <p:cBhvr>
                                        <p:cTn id="32" dur="2000" fill="hold"/>
                                        <p:tgtEl>
                                          <p:spTgt spid="56"/>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3.46945E-18 -4.44444E-6 L -0.15 -0.04444 " pathEditMode="relative" ptsTypes="AA">
                                      <p:cBhvr>
                                        <p:cTn id="34" dur="2000" fill="hold"/>
                                        <p:tgtEl>
                                          <p:spTgt spid="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5" grpId="0" animBg="1"/>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52400"/>
            <a:ext cx="8229600" cy="1143000"/>
          </a:xfrm>
        </p:spPr>
        <p:txBody>
          <a:bodyPr>
            <a:normAutofit/>
          </a:bodyPr>
          <a:lstStyle/>
          <a:p>
            <a:pPr algn="r" rtl="1"/>
            <a:r>
              <a:rPr lang="ar-SA" b="1" dirty="0">
                <a:cs typeface="AL-Mateen" pitchFamily="2" charset="-78"/>
              </a:rPr>
              <a:t> أهم العوامل التي تسبب هجرة البترول</a:t>
            </a:r>
            <a:r>
              <a:rPr lang="en-US" b="1" dirty="0">
                <a:cs typeface="AL-Mateen" pitchFamily="2" charset="-78"/>
              </a:rPr>
              <a:t> </a:t>
            </a:r>
          </a:p>
        </p:txBody>
      </p:sp>
      <p:sp>
        <p:nvSpPr>
          <p:cNvPr id="73731" name="Rectangle 3"/>
          <p:cNvSpPr>
            <a:spLocks noGrp="1" noChangeArrowheads="1"/>
          </p:cNvSpPr>
          <p:nvPr>
            <p:ph type="body" idx="1"/>
          </p:nvPr>
        </p:nvSpPr>
        <p:spPr>
          <a:xfrm>
            <a:off x="152400" y="1447800"/>
            <a:ext cx="8763000" cy="5105400"/>
          </a:xfrm>
        </p:spPr>
        <p:txBody>
          <a:bodyPr>
            <a:normAutofit/>
          </a:bodyPr>
          <a:lstStyle/>
          <a:p>
            <a:pPr algn="r" rtl="1">
              <a:lnSpc>
                <a:spcPct val="90000"/>
              </a:lnSpc>
              <a:buFontTx/>
              <a:buNone/>
            </a:pPr>
            <a:r>
              <a:rPr lang="ar-SA" sz="2800" b="1" dirty="0">
                <a:solidFill>
                  <a:srgbClr val="002060"/>
                </a:solidFill>
                <a:latin typeface="Times New Roman" pitchFamily="18" charset="0"/>
                <a:cs typeface="Times New Roman" pitchFamily="18" charset="0"/>
              </a:rPr>
              <a:t>1</a:t>
            </a:r>
            <a:r>
              <a:rPr lang="ar-SA" sz="2800" b="1" dirty="0">
                <a:solidFill>
                  <a:srgbClr val="002060"/>
                </a:solidFill>
                <a:cs typeface="AL-Mateen" pitchFamily="2" charset="-78"/>
              </a:rPr>
              <a:t>. </a:t>
            </a:r>
            <a:r>
              <a:rPr lang="ar-SA" sz="2800" b="1" dirty="0" smtClean="0">
                <a:solidFill>
                  <a:srgbClr val="002060"/>
                </a:solidFill>
                <a:cs typeface="AL-Mateen" pitchFamily="2" charset="-78"/>
              </a:rPr>
              <a:t>ضغط </a:t>
            </a:r>
            <a:r>
              <a:rPr lang="ar-SA" sz="2800" b="1" dirty="0">
                <a:solidFill>
                  <a:srgbClr val="002060"/>
                </a:solidFill>
                <a:cs typeface="AL-Mateen" pitchFamily="2" charset="-78"/>
              </a:rPr>
              <a:t>الرواسب</a:t>
            </a:r>
            <a:r>
              <a:rPr lang="ar-KW" sz="2800" b="1" dirty="0">
                <a:solidFill>
                  <a:srgbClr val="002060"/>
                </a:solidFill>
                <a:cs typeface="AL-Mateen" pitchFamily="2" charset="-78"/>
              </a:rPr>
              <a:t>:</a:t>
            </a:r>
            <a:endParaRPr lang="ar-SA" sz="2800" b="1" dirty="0">
              <a:solidFill>
                <a:srgbClr val="002060"/>
              </a:solidFill>
              <a:cs typeface="AL-Mateen" pitchFamily="2" charset="-78"/>
            </a:endParaRPr>
          </a:p>
          <a:p>
            <a:pPr algn="r" rtl="1">
              <a:lnSpc>
                <a:spcPct val="90000"/>
              </a:lnSpc>
              <a:buFontTx/>
              <a:buNone/>
            </a:pPr>
            <a:r>
              <a:rPr lang="ar-KW" sz="2800" b="1" dirty="0">
                <a:cs typeface="AL-Mateen" pitchFamily="2" charset="-78"/>
              </a:rPr>
              <a:t>	</a:t>
            </a:r>
            <a:r>
              <a:rPr lang="ar-SA" sz="2800" b="1" dirty="0">
                <a:cs typeface="AL-Mateen" pitchFamily="2" charset="-78"/>
              </a:rPr>
              <a:t>ثقل الرواسب يؤدي إلى تقريب حبيبات الصخور وضيق المسامات بها وبالتالي طرد النفط.</a:t>
            </a:r>
          </a:p>
          <a:p>
            <a:pPr algn="r" rtl="1">
              <a:lnSpc>
                <a:spcPct val="90000"/>
              </a:lnSpc>
              <a:buFontTx/>
              <a:buNone/>
            </a:pPr>
            <a:r>
              <a:rPr lang="ar-SA" sz="2800" b="1" dirty="0">
                <a:solidFill>
                  <a:srgbClr val="002060"/>
                </a:solidFill>
                <a:latin typeface="Times New Roman" pitchFamily="18" charset="0"/>
                <a:cs typeface="Times New Roman" pitchFamily="18" charset="0"/>
              </a:rPr>
              <a:t>2</a:t>
            </a:r>
            <a:r>
              <a:rPr lang="ar-SA" sz="2800" b="1" dirty="0">
                <a:solidFill>
                  <a:srgbClr val="002060"/>
                </a:solidFill>
                <a:cs typeface="AL-Mateen" pitchFamily="2" charset="-78"/>
              </a:rPr>
              <a:t>. حركات القشرة الأرضية</a:t>
            </a:r>
            <a:r>
              <a:rPr lang="ar-KW" sz="2800" b="1" dirty="0">
                <a:solidFill>
                  <a:srgbClr val="002060"/>
                </a:solidFill>
                <a:cs typeface="AL-Mateen" pitchFamily="2" charset="-78"/>
              </a:rPr>
              <a:t>:</a:t>
            </a:r>
            <a:endParaRPr lang="ar-SA" sz="2800" b="1" dirty="0">
              <a:solidFill>
                <a:srgbClr val="002060"/>
              </a:solidFill>
              <a:cs typeface="AL-Mateen" pitchFamily="2" charset="-78"/>
            </a:endParaRPr>
          </a:p>
          <a:p>
            <a:pPr algn="r" rtl="1">
              <a:lnSpc>
                <a:spcPct val="90000"/>
              </a:lnSpc>
              <a:buFontTx/>
              <a:buNone/>
            </a:pPr>
            <a:r>
              <a:rPr lang="ar-KW" sz="2800" b="1" dirty="0">
                <a:cs typeface="AL-Mateen" pitchFamily="2" charset="-78"/>
              </a:rPr>
              <a:t>	</a:t>
            </a:r>
            <a:r>
              <a:rPr lang="ar-SA" sz="2800" b="1" dirty="0">
                <a:cs typeface="AL-Mateen" pitchFamily="2" charset="-78"/>
              </a:rPr>
              <a:t>ثني الطبقات بسبب الحركات الأرضية ينشأ عنها قوى ضغط على الأجزاء الداخلية وقوى شد على</a:t>
            </a:r>
            <a:r>
              <a:rPr lang="ar-KW" sz="2800" b="1" dirty="0">
                <a:cs typeface="AL-Mateen" pitchFamily="2" charset="-78"/>
              </a:rPr>
              <a:t> </a:t>
            </a:r>
            <a:r>
              <a:rPr lang="ar-SA" sz="2800" b="1" dirty="0">
                <a:cs typeface="AL-Mateen" pitchFamily="2" charset="-78"/>
              </a:rPr>
              <a:t>الأجزاء الخارجية من الطيات، وبالتالي هجرة السوائل من الأماكن العالية الضغط إلى أماكن الضغط المنخفض.</a:t>
            </a:r>
          </a:p>
          <a:p>
            <a:pPr algn="r" rtl="1">
              <a:lnSpc>
                <a:spcPct val="90000"/>
              </a:lnSpc>
              <a:buFontTx/>
              <a:buNone/>
            </a:pPr>
            <a:r>
              <a:rPr lang="ar-SA" sz="2800" b="1" dirty="0">
                <a:solidFill>
                  <a:srgbClr val="002060"/>
                </a:solidFill>
                <a:latin typeface="Times New Roman" pitchFamily="18" charset="0"/>
                <a:cs typeface="Times New Roman" pitchFamily="18" charset="0"/>
              </a:rPr>
              <a:t>3</a:t>
            </a:r>
            <a:r>
              <a:rPr lang="ar-SA" sz="2800" b="1" dirty="0">
                <a:solidFill>
                  <a:srgbClr val="002060"/>
                </a:solidFill>
                <a:cs typeface="AL-Mateen" pitchFamily="2" charset="-78"/>
              </a:rPr>
              <a:t>. الجاذبية</a:t>
            </a:r>
            <a:r>
              <a:rPr lang="ar-KW" sz="2800" b="1" dirty="0">
                <a:solidFill>
                  <a:srgbClr val="002060"/>
                </a:solidFill>
                <a:cs typeface="AL-Mateen" pitchFamily="2" charset="-78"/>
              </a:rPr>
              <a:t>:</a:t>
            </a:r>
            <a:endParaRPr lang="ar-SA" sz="2800" b="1" dirty="0">
              <a:solidFill>
                <a:srgbClr val="002060"/>
              </a:solidFill>
              <a:cs typeface="AL-Mateen" pitchFamily="2" charset="-78"/>
            </a:endParaRPr>
          </a:p>
          <a:p>
            <a:pPr algn="r" rtl="1">
              <a:lnSpc>
                <a:spcPct val="90000"/>
              </a:lnSpc>
              <a:buFontTx/>
              <a:buNone/>
            </a:pPr>
            <a:r>
              <a:rPr lang="ar-KW" sz="2800" b="1" dirty="0">
                <a:cs typeface="AL-Mateen" pitchFamily="2" charset="-78"/>
              </a:rPr>
              <a:t>	</a:t>
            </a:r>
            <a:r>
              <a:rPr lang="ar-SA" sz="2800" b="1" dirty="0">
                <a:cs typeface="AL-Mateen" pitchFamily="2" charset="-78"/>
              </a:rPr>
              <a:t>الجاذبية تسبب في فصل السوائل حسب اختلاف الكثافة، لذا فان السوائل الموجودة في مسامات الصخور تكون في الترتيب التالي: الماء في الأسفل</a:t>
            </a:r>
            <a:r>
              <a:rPr lang="ar-KW" sz="2800" b="1" dirty="0">
                <a:cs typeface="AL-Mateen" pitchFamily="2" charset="-78"/>
              </a:rPr>
              <a:t> </a:t>
            </a:r>
            <a:r>
              <a:rPr lang="ar-SA" sz="2800" b="1" dirty="0">
                <a:cs typeface="AL-Mateen" pitchFamily="2" charset="-78"/>
              </a:rPr>
              <a:t>(أعلى كثافة)، يعلوه النفط، ثم الغاز الطبيعي (أقل كثافة).</a:t>
            </a:r>
            <a:endParaRPr lang="en-US" sz="2800" b="1" dirty="0">
              <a:cs typeface="AL-Mateen"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09600"/>
            <a:ext cx="8229600" cy="838200"/>
          </a:xfrm>
        </p:spPr>
        <p:txBody>
          <a:bodyPr>
            <a:normAutofit/>
          </a:bodyPr>
          <a:lstStyle/>
          <a:p>
            <a:pPr algn="r" rtl="1"/>
            <a:r>
              <a:rPr lang="ar-SA" sz="3600" b="1" dirty="0">
                <a:cs typeface="AL-Mateen" pitchFamily="2" charset="-78"/>
              </a:rPr>
              <a:t>يتواجد </a:t>
            </a:r>
            <a:r>
              <a:rPr lang="ar-KW" sz="3600" b="1" dirty="0">
                <a:cs typeface="AL-Mateen" pitchFamily="2" charset="-78"/>
              </a:rPr>
              <a:t>النفط الخام</a:t>
            </a:r>
            <a:r>
              <a:rPr lang="ar-SA" sz="3600" b="1" dirty="0">
                <a:cs typeface="AL-Mateen" pitchFamily="2" charset="-78"/>
              </a:rPr>
              <a:t> في الأرض بأحد الأشكال التالية:-</a:t>
            </a:r>
            <a:endParaRPr lang="en-GB" sz="3600" b="1" dirty="0">
              <a:cs typeface="AL-Mateen" pitchFamily="2" charset="-78"/>
            </a:endParaRPr>
          </a:p>
        </p:txBody>
      </p:sp>
      <p:pic>
        <p:nvPicPr>
          <p:cNvPr id="35846" name="Picture 6" descr="MAR14_~1"/>
          <p:cNvPicPr>
            <a:picLocks noGrp="1" noChangeAspect="1" noChangeArrowheads="1"/>
          </p:cNvPicPr>
          <p:nvPr>
            <p:ph sz="half" idx="1"/>
          </p:nvPr>
        </p:nvPicPr>
        <p:blipFill>
          <a:blip r:embed="rId3" cstate="print"/>
          <a:srcRect/>
          <a:stretch>
            <a:fillRect/>
          </a:stretch>
        </p:blipFill>
        <p:spPr>
          <a:xfrm>
            <a:off x="381000" y="1905000"/>
            <a:ext cx="4267200" cy="3473450"/>
          </a:xfrm>
          <a:noFill/>
          <a:ln/>
        </p:spPr>
      </p:pic>
      <p:sp>
        <p:nvSpPr>
          <p:cNvPr id="35848" name="Freeform 8"/>
          <p:cNvSpPr>
            <a:spLocks/>
          </p:cNvSpPr>
          <p:nvPr/>
        </p:nvSpPr>
        <p:spPr bwMode="auto">
          <a:xfrm>
            <a:off x="609600" y="3581400"/>
            <a:ext cx="1828800" cy="457200"/>
          </a:xfrm>
          <a:custGeom>
            <a:avLst/>
            <a:gdLst/>
            <a:ahLst/>
            <a:cxnLst>
              <a:cxn ang="0">
                <a:pos x="1084" y="285"/>
              </a:cxn>
              <a:cxn ang="0">
                <a:pos x="291" y="251"/>
              </a:cxn>
              <a:cxn ang="0">
                <a:pos x="47" y="258"/>
              </a:cxn>
              <a:cxn ang="0">
                <a:pos x="7" y="285"/>
              </a:cxn>
              <a:cxn ang="0">
                <a:pos x="0" y="285"/>
              </a:cxn>
              <a:cxn ang="0">
                <a:pos x="18" y="192"/>
              </a:cxn>
              <a:cxn ang="0">
                <a:pos x="258" y="48"/>
              </a:cxn>
              <a:cxn ang="0">
                <a:pos x="402" y="0"/>
              </a:cxn>
              <a:cxn ang="0">
                <a:pos x="498" y="0"/>
              </a:cxn>
              <a:cxn ang="0">
                <a:pos x="642" y="48"/>
              </a:cxn>
              <a:cxn ang="0">
                <a:pos x="1084" y="285"/>
              </a:cxn>
            </a:cxnLst>
            <a:rect l="0" t="0" r="r" b="b"/>
            <a:pathLst>
              <a:path w="1084" h="285">
                <a:moveTo>
                  <a:pt x="1084" y="285"/>
                </a:moveTo>
                <a:cubicBezTo>
                  <a:pt x="818" y="279"/>
                  <a:pt x="556" y="262"/>
                  <a:pt x="291" y="251"/>
                </a:cubicBezTo>
                <a:cubicBezTo>
                  <a:pt x="210" y="253"/>
                  <a:pt x="128" y="248"/>
                  <a:pt x="47" y="258"/>
                </a:cubicBezTo>
                <a:cubicBezTo>
                  <a:pt x="31" y="260"/>
                  <a:pt x="23" y="285"/>
                  <a:pt x="7" y="285"/>
                </a:cubicBezTo>
                <a:cubicBezTo>
                  <a:pt x="5" y="285"/>
                  <a:pt x="2" y="285"/>
                  <a:pt x="0" y="285"/>
                </a:cubicBezTo>
                <a:lnTo>
                  <a:pt x="18" y="192"/>
                </a:lnTo>
                <a:lnTo>
                  <a:pt x="258" y="48"/>
                </a:lnTo>
                <a:lnTo>
                  <a:pt x="402" y="0"/>
                </a:lnTo>
                <a:lnTo>
                  <a:pt x="498" y="0"/>
                </a:lnTo>
                <a:lnTo>
                  <a:pt x="642" y="48"/>
                </a:lnTo>
                <a:lnTo>
                  <a:pt x="1084" y="285"/>
                </a:lnTo>
                <a:close/>
              </a:path>
            </a:pathLst>
          </a:custGeom>
          <a:solidFill>
            <a:srgbClr val="000000"/>
          </a:solidFill>
          <a:ln w="9525">
            <a:noFill/>
            <a:round/>
            <a:headEnd/>
            <a:tailEnd/>
          </a:ln>
          <a:effectLst/>
        </p:spPr>
        <p:txBody>
          <a:bodyPr/>
          <a:lstStyle/>
          <a:p>
            <a:pPr algn="r" rtl="1"/>
            <a:endParaRPr lang="en-GB">
              <a:cs typeface="AL-Mateen" pitchFamily="2" charset="-78"/>
            </a:endParaRPr>
          </a:p>
        </p:txBody>
      </p:sp>
      <p:sp>
        <p:nvSpPr>
          <p:cNvPr id="35849" name="Freeform 9"/>
          <p:cNvSpPr>
            <a:spLocks/>
          </p:cNvSpPr>
          <p:nvPr/>
        </p:nvSpPr>
        <p:spPr bwMode="auto">
          <a:xfrm>
            <a:off x="609600" y="3962400"/>
            <a:ext cx="638175" cy="490538"/>
          </a:xfrm>
          <a:custGeom>
            <a:avLst/>
            <a:gdLst/>
            <a:ahLst/>
            <a:cxnLst>
              <a:cxn ang="0">
                <a:pos x="7" y="0"/>
              </a:cxn>
              <a:cxn ang="0">
                <a:pos x="0" y="298"/>
              </a:cxn>
              <a:cxn ang="0">
                <a:pos x="162" y="181"/>
              </a:cxn>
              <a:cxn ang="0">
                <a:pos x="258" y="85"/>
              </a:cxn>
              <a:cxn ang="0">
                <a:pos x="354" y="37"/>
              </a:cxn>
              <a:cxn ang="0">
                <a:pos x="402" y="37"/>
              </a:cxn>
              <a:cxn ang="0">
                <a:pos x="7" y="0"/>
              </a:cxn>
            </a:cxnLst>
            <a:rect l="0" t="0" r="r" b="b"/>
            <a:pathLst>
              <a:path w="402" h="298">
                <a:moveTo>
                  <a:pt x="7" y="0"/>
                </a:moveTo>
                <a:cubicBezTo>
                  <a:pt x="3" y="109"/>
                  <a:pt x="0" y="196"/>
                  <a:pt x="0" y="298"/>
                </a:cubicBezTo>
                <a:lnTo>
                  <a:pt x="162" y="181"/>
                </a:lnTo>
                <a:lnTo>
                  <a:pt x="258" y="85"/>
                </a:lnTo>
                <a:lnTo>
                  <a:pt x="354" y="37"/>
                </a:lnTo>
                <a:lnTo>
                  <a:pt x="402" y="37"/>
                </a:lnTo>
                <a:lnTo>
                  <a:pt x="7" y="0"/>
                </a:lnTo>
                <a:close/>
              </a:path>
            </a:pathLst>
          </a:custGeom>
          <a:solidFill>
            <a:schemeClr val="accent1">
              <a:alpha val="39000"/>
            </a:schemeClr>
          </a:solidFill>
          <a:ln w="9525">
            <a:noFill/>
            <a:round/>
            <a:headEnd/>
            <a:tailEnd/>
          </a:ln>
          <a:effectLst/>
        </p:spPr>
        <p:txBody>
          <a:bodyPr/>
          <a:lstStyle/>
          <a:p>
            <a:pPr algn="r" rtl="1"/>
            <a:endParaRPr lang="en-GB">
              <a:cs typeface="AL-Mateen" pitchFamily="2" charset="-78"/>
            </a:endParaRPr>
          </a:p>
        </p:txBody>
      </p:sp>
      <p:sp>
        <p:nvSpPr>
          <p:cNvPr id="35850" name="Freeform 10"/>
          <p:cNvSpPr>
            <a:spLocks/>
          </p:cNvSpPr>
          <p:nvPr/>
        </p:nvSpPr>
        <p:spPr bwMode="auto">
          <a:xfrm>
            <a:off x="1600200" y="3886200"/>
            <a:ext cx="2819400" cy="838200"/>
          </a:xfrm>
          <a:custGeom>
            <a:avLst/>
            <a:gdLst/>
            <a:ahLst/>
            <a:cxnLst>
              <a:cxn ang="0">
                <a:pos x="0" y="96"/>
              </a:cxn>
              <a:cxn ang="0">
                <a:pos x="480" y="96"/>
              </a:cxn>
              <a:cxn ang="0">
                <a:pos x="768" y="240"/>
              </a:cxn>
              <a:cxn ang="0">
                <a:pos x="960" y="288"/>
              </a:cxn>
              <a:cxn ang="0">
                <a:pos x="1104" y="288"/>
              </a:cxn>
              <a:cxn ang="0">
                <a:pos x="1296" y="240"/>
              </a:cxn>
              <a:cxn ang="0">
                <a:pos x="1440" y="192"/>
              </a:cxn>
              <a:cxn ang="0">
                <a:pos x="1584" y="96"/>
              </a:cxn>
              <a:cxn ang="0">
                <a:pos x="1776" y="0"/>
              </a:cxn>
              <a:cxn ang="0">
                <a:pos x="1776" y="240"/>
              </a:cxn>
              <a:cxn ang="0">
                <a:pos x="1536" y="336"/>
              </a:cxn>
              <a:cxn ang="0">
                <a:pos x="1488" y="384"/>
              </a:cxn>
              <a:cxn ang="0">
                <a:pos x="1296" y="480"/>
              </a:cxn>
              <a:cxn ang="0">
                <a:pos x="1104" y="528"/>
              </a:cxn>
              <a:cxn ang="0">
                <a:pos x="816" y="528"/>
              </a:cxn>
              <a:cxn ang="0">
                <a:pos x="576" y="384"/>
              </a:cxn>
              <a:cxn ang="0">
                <a:pos x="480" y="336"/>
              </a:cxn>
              <a:cxn ang="0">
                <a:pos x="384" y="288"/>
              </a:cxn>
              <a:cxn ang="0">
                <a:pos x="240" y="192"/>
              </a:cxn>
              <a:cxn ang="0">
                <a:pos x="96" y="144"/>
              </a:cxn>
              <a:cxn ang="0">
                <a:pos x="48" y="96"/>
              </a:cxn>
              <a:cxn ang="0">
                <a:pos x="96" y="96"/>
              </a:cxn>
              <a:cxn ang="0">
                <a:pos x="48" y="96"/>
              </a:cxn>
              <a:cxn ang="0">
                <a:pos x="480" y="96"/>
              </a:cxn>
            </a:cxnLst>
            <a:rect l="0" t="0" r="r" b="b"/>
            <a:pathLst>
              <a:path w="1776" h="528">
                <a:moveTo>
                  <a:pt x="0" y="96"/>
                </a:moveTo>
                <a:lnTo>
                  <a:pt x="480" y="96"/>
                </a:lnTo>
                <a:lnTo>
                  <a:pt x="768" y="240"/>
                </a:lnTo>
                <a:lnTo>
                  <a:pt x="960" y="288"/>
                </a:lnTo>
                <a:lnTo>
                  <a:pt x="1104" y="288"/>
                </a:lnTo>
                <a:lnTo>
                  <a:pt x="1296" y="240"/>
                </a:lnTo>
                <a:lnTo>
                  <a:pt x="1440" y="192"/>
                </a:lnTo>
                <a:lnTo>
                  <a:pt x="1584" y="96"/>
                </a:lnTo>
                <a:lnTo>
                  <a:pt x="1776" y="0"/>
                </a:lnTo>
                <a:lnTo>
                  <a:pt x="1776" y="240"/>
                </a:lnTo>
                <a:lnTo>
                  <a:pt x="1536" y="336"/>
                </a:lnTo>
                <a:lnTo>
                  <a:pt x="1488" y="384"/>
                </a:lnTo>
                <a:lnTo>
                  <a:pt x="1296" y="480"/>
                </a:lnTo>
                <a:lnTo>
                  <a:pt x="1104" y="528"/>
                </a:lnTo>
                <a:lnTo>
                  <a:pt x="816" y="528"/>
                </a:lnTo>
                <a:lnTo>
                  <a:pt x="576" y="384"/>
                </a:lnTo>
                <a:lnTo>
                  <a:pt x="480" y="336"/>
                </a:lnTo>
                <a:lnTo>
                  <a:pt x="384" y="288"/>
                </a:lnTo>
                <a:lnTo>
                  <a:pt x="240" y="192"/>
                </a:lnTo>
                <a:lnTo>
                  <a:pt x="96" y="144"/>
                </a:lnTo>
                <a:lnTo>
                  <a:pt x="48" y="96"/>
                </a:lnTo>
                <a:lnTo>
                  <a:pt x="96" y="96"/>
                </a:lnTo>
                <a:lnTo>
                  <a:pt x="48" y="96"/>
                </a:lnTo>
                <a:lnTo>
                  <a:pt x="480" y="96"/>
                </a:lnTo>
              </a:path>
            </a:pathLst>
          </a:custGeom>
          <a:solidFill>
            <a:schemeClr val="accent1">
              <a:alpha val="39000"/>
            </a:schemeClr>
          </a:solidFill>
          <a:ln w="9525">
            <a:noFill/>
            <a:round/>
            <a:headEnd/>
            <a:tailEnd/>
          </a:ln>
          <a:effectLst/>
        </p:spPr>
        <p:txBody>
          <a:bodyPr/>
          <a:lstStyle/>
          <a:p>
            <a:pPr algn="r" rtl="1"/>
            <a:endParaRPr lang="en-GB">
              <a:cs typeface="AL-Mateen" pitchFamily="2" charset="-78"/>
            </a:endParaRPr>
          </a:p>
        </p:txBody>
      </p:sp>
      <p:pic>
        <p:nvPicPr>
          <p:cNvPr id="35852" name="Picture 12" descr="MAR14_~1"/>
          <p:cNvPicPr>
            <a:picLocks noChangeAspect="1" noChangeArrowheads="1"/>
          </p:cNvPicPr>
          <p:nvPr/>
        </p:nvPicPr>
        <p:blipFill>
          <a:blip r:embed="rId3" cstate="print"/>
          <a:srcRect/>
          <a:stretch>
            <a:fillRect/>
          </a:stretch>
        </p:blipFill>
        <p:spPr bwMode="auto">
          <a:xfrm>
            <a:off x="4652963" y="1905000"/>
            <a:ext cx="4267200" cy="3473450"/>
          </a:xfrm>
          <a:prstGeom prst="rect">
            <a:avLst/>
          </a:prstGeom>
          <a:noFill/>
          <a:ln w="9525">
            <a:noFill/>
            <a:miter lim="800000"/>
            <a:headEnd/>
            <a:tailEnd/>
          </a:ln>
        </p:spPr>
      </p:pic>
      <p:sp>
        <p:nvSpPr>
          <p:cNvPr id="35853" name="Freeform 13"/>
          <p:cNvSpPr>
            <a:spLocks/>
          </p:cNvSpPr>
          <p:nvPr/>
        </p:nvSpPr>
        <p:spPr bwMode="auto">
          <a:xfrm>
            <a:off x="5262563" y="3581400"/>
            <a:ext cx="914400" cy="152400"/>
          </a:xfrm>
          <a:custGeom>
            <a:avLst/>
            <a:gdLst/>
            <a:ahLst/>
            <a:cxnLst>
              <a:cxn ang="0">
                <a:pos x="1084" y="285"/>
              </a:cxn>
              <a:cxn ang="0">
                <a:pos x="291" y="251"/>
              </a:cxn>
              <a:cxn ang="0">
                <a:pos x="47" y="258"/>
              </a:cxn>
              <a:cxn ang="0">
                <a:pos x="7" y="285"/>
              </a:cxn>
              <a:cxn ang="0">
                <a:pos x="0" y="285"/>
              </a:cxn>
              <a:cxn ang="0">
                <a:pos x="18" y="192"/>
              </a:cxn>
              <a:cxn ang="0">
                <a:pos x="258" y="48"/>
              </a:cxn>
              <a:cxn ang="0">
                <a:pos x="402" y="0"/>
              </a:cxn>
              <a:cxn ang="0">
                <a:pos x="498" y="0"/>
              </a:cxn>
              <a:cxn ang="0">
                <a:pos x="642" y="48"/>
              </a:cxn>
              <a:cxn ang="0">
                <a:pos x="1084" y="285"/>
              </a:cxn>
            </a:cxnLst>
            <a:rect l="0" t="0" r="r" b="b"/>
            <a:pathLst>
              <a:path w="1084" h="285">
                <a:moveTo>
                  <a:pt x="1084" y="285"/>
                </a:moveTo>
                <a:cubicBezTo>
                  <a:pt x="818" y="279"/>
                  <a:pt x="556" y="262"/>
                  <a:pt x="291" y="251"/>
                </a:cubicBezTo>
                <a:cubicBezTo>
                  <a:pt x="210" y="253"/>
                  <a:pt x="128" y="248"/>
                  <a:pt x="47" y="258"/>
                </a:cubicBezTo>
                <a:cubicBezTo>
                  <a:pt x="31" y="260"/>
                  <a:pt x="23" y="285"/>
                  <a:pt x="7" y="285"/>
                </a:cubicBezTo>
                <a:cubicBezTo>
                  <a:pt x="5" y="285"/>
                  <a:pt x="2" y="285"/>
                  <a:pt x="0" y="285"/>
                </a:cubicBezTo>
                <a:lnTo>
                  <a:pt x="18" y="192"/>
                </a:lnTo>
                <a:lnTo>
                  <a:pt x="258" y="48"/>
                </a:lnTo>
                <a:lnTo>
                  <a:pt x="402" y="0"/>
                </a:lnTo>
                <a:lnTo>
                  <a:pt x="498" y="0"/>
                </a:lnTo>
                <a:lnTo>
                  <a:pt x="642" y="48"/>
                </a:lnTo>
                <a:lnTo>
                  <a:pt x="1084" y="285"/>
                </a:lnTo>
                <a:close/>
              </a:path>
            </a:pathLst>
          </a:custGeom>
          <a:solidFill>
            <a:srgbClr val="FFFF00">
              <a:alpha val="41000"/>
            </a:srgbClr>
          </a:solidFill>
          <a:ln w="9525">
            <a:noFill/>
            <a:round/>
            <a:headEnd/>
            <a:tailEnd/>
          </a:ln>
          <a:effectLst/>
        </p:spPr>
        <p:txBody>
          <a:bodyPr/>
          <a:lstStyle/>
          <a:p>
            <a:pPr algn="r" rtl="1"/>
            <a:endParaRPr lang="en-GB">
              <a:cs typeface="AL-Mateen" pitchFamily="2" charset="-78"/>
            </a:endParaRPr>
          </a:p>
        </p:txBody>
      </p:sp>
      <p:sp>
        <p:nvSpPr>
          <p:cNvPr id="35854" name="Freeform 14"/>
          <p:cNvSpPr>
            <a:spLocks/>
          </p:cNvSpPr>
          <p:nvPr/>
        </p:nvSpPr>
        <p:spPr bwMode="auto">
          <a:xfrm>
            <a:off x="4881563" y="3962400"/>
            <a:ext cx="638175" cy="490538"/>
          </a:xfrm>
          <a:custGeom>
            <a:avLst/>
            <a:gdLst/>
            <a:ahLst/>
            <a:cxnLst>
              <a:cxn ang="0">
                <a:pos x="7" y="0"/>
              </a:cxn>
              <a:cxn ang="0">
                <a:pos x="0" y="298"/>
              </a:cxn>
              <a:cxn ang="0">
                <a:pos x="162" y="181"/>
              </a:cxn>
              <a:cxn ang="0">
                <a:pos x="258" y="85"/>
              </a:cxn>
              <a:cxn ang="0">
                <a:pos x="354" y="37"/>
              </a:cxn>
              <a:cxn ang="0">
                <a:pos x="402" y="37"/>
              </a:cxn>
              <a:cxn ang="0">
                <a:pos x="7" y="0"/>
              </a:cxn>
            </a:cxnLst>
            <a:rect l="0" t="0" r="r" b="b"/>
            <a:pathLst>
              <a:path w="402" h="298">
                <a:moveTo>
                  <a:pt x="7" y="0"/>
                </a:moveTo>
                <a:cubicBezTo>
                  <a:pt x="3" y="109"/>
                  <a:pt x="0" y="196"/>
                  <a:pt x="0" y="298"/>
                </a:cubicBezTo>
                <a:lnTo>
                  <a:pt x="162" y="181"/>
                </a:lnTo>
                <a:lnTo>
                  <a:pt x="258" y="85"/>
                </a:lnTo>
                <a:lnTo>
                  <a:pt x="354" y="37"/>
                </a:lnTo>
                <a:lnTo>
                  <a:pt x="402" y="37"/>
                </a:lnTo>
                <a:lnTo>
                  <a:pt x="7" y="0"/>
                </a:lnTo>
                <a:close/>
              </a:path>
            </a:pathLst>
          </a:custGeom>
          <a:solidFill>
            <a:schemeClr val="accent1">
              <a:alpha val="39000"/>
            </a:schemeClr>
          </a:solidFill>
          <a:ln w="9525">
            <a:noFill/>
            <a:round/>
            <a:headEnd/>
            <a:tailEnd/>
          </a:ln>
          <a:effectLst/>
        </p:spPr>
        <p:txBody>
          <a:bodyPr/>
          <a:lstStyle/>
          <a:p>
            <a:pPr algn="r" rtl="1"/>
            <a:endParaRPr lang="en-GB">
              <a:cs typeface="AL-Mateen" pitchFamily="2" charset="-78"/>
            </a:endParaRPr>
          </a:p>
        </p:txBody>
      </p:sp>
      <p:sp>
        <p:nvSpPr>
          <p:cNvPr id="35855" name="Freeform 15"/>
          <p:cNvSpPr>
            <a:spLocks/>
          </p:cNvSpPr>
          <p:nvPr/>
        </p:nvSpPr>
        <p:spPr bwMode="auto">
          <a:xfrm>
            <a:off x="5872163" y="3886200"/>
            <a:ext cx="2819400" cy="838200"/>
          </a:xfrm>
          <a:custGeom>
            <a:avLst/>
            <a:gdLst/>
            <a:ahLst/>
            <a:cxnLst>
              <a:cxn ang="0">
                <a:pos x="0" y="96"/>
              </a:cxn>
              <a:cxn ang="0">
                <a:pos x="480" y="96"/>
              </a:cxn>
              <a:cxn ang="0">
                <a:pos x="768" y="240"/>
              </a:cxn>
              <a:cxn ang="0">
                <a:pos x="960" y="288"/>
              </a:cxn>
              <a:cxn ang="0">
                <a:pos x="1104" y="288"/>
              </a:cxn>
              <a:cxn ang="0">
                <a:pos x="1296" y="240"/>
              </a:cxn>
              <a:cxn ang="0">
                <a:pos x="1440" y="192"/>
              </a:cxn>
              <a:cxn ang="0">
                <a:pos x="1584" y="96"/>
              </a:cxn>
              <a:cxn ang="0">
                <a:pos x="1776" y="0"/>
              </a:cxn>
              <a:cxn ang="0">
                <a:pos x="1776" y="240"/>
              </a:cxn>
              <a:cxn ang="0">
                <a:pos x="1536" y="336"/>
              </a:cxn>
              <a:cxn ang="0">
                <a:pos x="1488" y="384"/>
              </a:cxn>
              <a:cxn ang="0">
                <a:pos x="1296" y="480"/>
              </a:cxn>
              <a:cxn ang="0">
                <a:pos x="1104" y="528"/>
              </a:cxn>
              <a:cxn ang="0">
                <a:pos x="816" y="528"/>
              </a:cxn>
              <a:cxn ang="0">
                <a:pos x="576" y="384"/>
              </a:cxn>
              <a:cxn ang="0">
                <a:pos x="480" y="336"/>
              </a:cxn>
              <a:cxn ang="0">
                <a:pos x="384" y="288"/>
              </a:cxn>
              <a:cxn ang="0">
                <a:pos x="240" y="192"/>
              </a:cxn>
              <a:cxn ang="0">
                <a:pos x="96" y="144"/>
              </a:cxn>
              <a:cxn ang="0">
                <a:pos x="48" y="96"/>
              </a:cxn>
              <a:cxn ang="0">
                <a:pos x="96" y="96"/>
              </a:cxn>
              <a:cxn ang="0">
                <a:pos x="48" y="96"/>
              </a:cxn>
              <a:cxn ang="0">
                <a:pos x="480" y="96"/>
              </a:cxn>
            </a:cxnLst>
            <a:rect l="0" t="0" r="r" b="b"/>
            <a:pathLst>
              <a:path w="1776" h="528">
                <a:moveTo>
                  <a:pt x="0" y="96"/>
                </a:moveTo>
                <a:lnTo>
                  <a:pt x="480" y="96"/>
                </a:lnTo>
                <a:lnTo>
                  <a:pt x="768" y="240"/>
                </a:lnTo>
                <a:lnTo>
                  <a:pt x="960" y="288"/>
                </a:lnTo>
                <a:lnTo>
                  <a:pt x="1104" y="288"/>
                </a:lnTo>
                <a:lnTo>
                  <a:pt x="1296" y="240"/>
                </a:lnTo>
                <a:lnTo>
                  <a:pt x="1440" y="192"/>
                </a:lnTo>
                <a:lnTo>
                  <a:pt x="1584" y="96"/>
                </a:lnTo>
                <a:lnTo>
                  <a:pt x="1776" y="0"/>
                </a:lnTo>
                <a:lnTo>
                  <a:pt x="1776" y="240"/>
                </a:lnTo>
                <a:lnTo>
                  <a:pt x="1536" y="336"/>
                </a:lnTo>
                <a:lnTo>
                  <a:pt x="1488" y="384"/>
                </a:lnTo>
                <a:lnTo>
                  <a:pt x="1296" y="480"/>
                </a:lnTo>
                <a:lnTo>
                  <a:pt x="1104" y="528"/>
                </a:lnTo>
                <a:lnTo>
                  <a:pt x="816" y="528"/>
                </a:lnTo>
                <a:lnTo>
                  <a:pt x="576" y="384"/>
                </a:lnTo>
                <a:lnTo>
                  <a:pt x="480" y="336"/>
                </a:lnTo>
                <a:lnTo>
                  <a:pt x="384" y="288"/>
                </a:lnTo>
                <a:lnTo>
                  <a:pt x="240" y="192"/>
                </a:lnTo>
                <a:lnTo>
                  <a:pt x="96" y="144"/>
                </a:lnTo>
                <a:lnTo>
                  <a:pt x="48" y="96"/>
                </a:lnTo>
                <a:lnTo>
                  <a:pt x="96" y="96"/>
                </a:lnTo>
                <a:lnTo>
                  <a:pt x="48" y="96"/>
                </a:lnTo>
                <a:lnTo>
                  <a:pt x="480" y="96"/>
                </a:lnTo>
              </a:path>
            </a:pathLst>
          </a:custGeom>
          <a:solidFill>
            <a:schemeClr val="accent1">
              <a:alpha val="39000"/>
            </a:schemeClr>
          </a:solidFill>
          <a:ln w="9525">
            <a:noFill/>
            <a:round/>
            <a:headEnd/>
            <a:tailEnd/>
          </a:ln>
          <a:effectLst/>
        </p:spPr>
        <p:txBody>
          <a:bodyPr/>
          <a:lstStyle/>
          <a:p>
            <a:pPr algn="r" rtl="1"/>
            <a:endParaRPr lang="en-GB">
              <a:cs typeface="AL-Mateen" pitchFamily="2" charset="-78"/>
            </a:endParaRPr>
          </a:p>
        </p:txBody>
      </p:sp>
      <p:sp>
        <p:nvSpPr>
          <p:cNvPr id="35856" name="Freeform 16"/>
          <p:cNvSpPr>
            <a:spLocks/>
          </p:cNvSpPr>
          <p:nvPr/>
        </p:nvSpPr>
        <p:spPr bwMode="auto">
          <a:xfrm>
            <a:off x="4876800" y="3733800"/>
            <a:ext cx="1681163" cy="304800"/>
          </a:xfrm>
          <a:custGeom>
            <a:avLst/>
            <a:gdLst/>
            <a:ahLst/>
            <a:cxnLst>
              <a:cxn ang="0">
                <a:pos x="0" y="169"/>
              </a:cxn>
              <a:cxn ang="0">
                <a:pos x="732" y="162"/>
              </a:cxn>
              <a:cxn ang="0">
                <a:pos x="1059" y="144"/>
              </a:cxn>
              <a:cxn ang="0">
                <a:pos x="771" y="0"/>
              </a:cxn>
              <a:cxn ang="0">
                <a:pos x="195" y="0"/>
              </a:cxn>
              <a:cxn ang="0">
                <a:pos x="3" y="96"/>
              </a:cxn>
              <a:cxn ang="0">
                <a:pos x="0" y="169"/>
              </a:cxn>
            </a:cxnLst>
            <a:rect l="0" t="0" r="r" b="b"/>
            <a:pathLst>
              <a:path w="1059" h="169">
                <a:moveTo>
                  <a:pt x="0" y="169"/>
                </a:moveTo>
                <a:cubicBezTo>
                  <a:pt x="244" y="165"/>
                  <a:pt x="489" y="162"/>
                  <a:pt x="732" y="162"/>
                </a:cubicBezTo>
                <a:lnTo>
                  <a:pt x="1059" y="144"/>
                </a:lnTo>
                <a:lnTo>
                  <a:pt x="771" y="0"/>
                </a:lnTo>
                <a:lnTo>
                  <a:pt x="195" y="0"/>
                </a:lnTo>
                <a:lnTo>
                  <a:pt x="3" y="96"/>
                </a:lnTo>
                <a:lnTo>
                  <a:pt x="0" y="169"/>
                </a:lnTo>
                <a:close/>
              </a:path>
            </a:pathLst>
          </a:custGeom>
          <a:solidFill>
            <a:srgbClr val="000000"/>
          </a:solidFill>
          <a:ln w="9525">
            <a:noFill/>
            <a:round/>
            <a:headEnd/>
            <a:tailEnd/>
          </a:ln>
          <a:effectLst/>
        </p:spPr>
        <p:txBody>
          <a:bodyPr/>
          <a:lstStyle/>
          <a:p>
            <a:pPr algn="r" rtl="1"/>
            <a:endParaRPr lang="en-GB">
              <a:cs typeface="AL-Mateen" pitchFamily="2" charset="-78"/>
            </a:endParaRPr>
          </a:p>
        </p:txBody>
      </p:sp>
      <p:sp>
        <p:nvSpPr>
          <p:cNvPr id="35857" name="Freeform 17"/>
          <p:cNvSpPr>
            <a:spLocks/>
          </p:cNvSpPr>
          <p:nvPr/>
        </p:nvSpPr>
        <p:spPr bwMode="auto">
          <a:xfrm>
            <a:off x="5876925" y="3979863"/>
            <a:ext cx="833438" cy="134937"/>
          </a:xfrm>
          <a:custGeom>
            <a:avLst/>
            <a:gdLst/>
            <a:ahLst/>
            <a:cxnLst>
              <a:cxn ang="0">
                <a:pos x="421" y="0"/>
              </a:cxn>
              <a:cxn ang="0">
                <a:pos x="0" y="7"/>
              </a:cxn>
              <a:cxn ang="0">
                <a:pos x="141" y="85"/>
              </a:cxn>
              <a:cxn ang="0">
                <a:pos x="525" y="85"/>
              </a:cxn>
              <a:cxn ang="0">
                <a:pos x="421" y="0"/>
              </a:cxn>
            </a:cxnLst>
            <a:rect l="0" t="0" r="r" b="b"/>
            <a:pathLst>
              <a:path w="525" h="85">
                <a:moveTo>
                  <a:pt x="421" y="0"/>
                </a:moveTo>
                <a:cubicBezTo>
                  <a:pt x="27" y="7"/>
                  <a:pt x="168" y="7"/>
                  <a:pt x="0" y="7"/>
                </a:cubicBezTo>
                <a:lnTo>
                  <a:pt x="141" y="85"/>
                </a:lnTo>
                <a:lnTo>
                  <a:pt x="525" y="85"/>
                </a:lnTo>
                <a:lnTo>
                  <a:pt x="421" y="0"/>
                </a:lnTo>
                <a:close/>
              </a:path>
            </a:pathLst>
          </a:custGeom>
          <a:solidFill>
            <a:schemeClr val="accent1">
              <a:alpha val="39000"/>
            </a:schemeClr>
          </a:solidFill>
          <a:ln w="9525">
            <a:noFill/>
            <a:round/>
            <a:headEnd/>
            <a:tailEnd/>
          </a:ln>
          <a:effectLst/>
        </p:spPr>
        <p:txBody>
          <a:bodyPr/>
          <a:lstStyle/>
          <a:p>
            <a:pPr algn="r" rtl="1"/>
            <a:endParaRPr lang="en-GB">
              <a:cs typeface="AL-Mateen" pitchFamily="2" charset="-78"/>
            </a:endParaRPr>
          </a:p>
        </p:txBody>
      </p:sp>
      <p:sp>
        <p:nvSpPr>
          <p:cNvPr id="15" name="Slide Number Placeholder 14"/>
          <p:cNvSpPr>
            <a:spLocks noGrp="1"/>
          </p:cNvSpPr>
          <p:nvPr>
            <p:ph type="sldNum" sz="quarter" idx="12"/>
          </p:nvPr>
        </p:nvSpPr>
        <p:spPr/>
        <p:txBody>
          <a:bodyPr/>
          <a:lstStyle/>
          <a:p>
            <a:fld id="{443D7E68-DB3D-44EC-82D5-6F8F2CCED9E4}" type="slidenum">
              <a:rPr lang="ar-SA" smtClean="0">
                <a:solidFill>
                  <a:srgbClr val="002060"/>
                </a:solidFill>
              </a:rPr>
              <a:pPr/>
              <a:t>14</a:t>
            </a:fld>
            <a:endParaRPr lang="en-GB"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FR" dirty="0" smtClean="0">
                <a:solidFill>
                  <a:schemeClr val="tx1"/>
                </a:solidFill>
                <a:latin typeface="Arial Narrow" pitchFamily="34" charset="0"/>
              </a:rPr>
              <a:t>Au commencement, il y a …</a:t>
            </a:r>
          </a:p>
        </p:txBody>
      </p:sp>
      <p:pic>
        <p:nvPicPr>
          <p:cNvPr id="3075" name="Espace réservé du contenu 2"/>
          <p:cNvPicPr>
            <a:picLocks noGrp="1" noChangeAspect="1"/>
          </p:cNvPicPr>
          <p:nvPr>
            <p:ph idx="1"/>
          </p:nvPr>
        </p:nvPicPr>
        <p:blipFill>
          <a:blip r:embed="rId2" cstate="print"/>
          <a:srcRect/>
          <a:stretch>
            <a:fillRect/>
          </a:stretch>
        </p:blipFill>
        <p:spPr>
          <a:xfrm>
            <a:off x="1307124" y="2133600"/>
            <a:ext cx="6522427" cy="3455988"/>
          </a:xfrm>
        </p:spPr>
      </p:pic>
      <p:sp>
        <p:nvSpPr>
          <p:cNvPr id="5" name="Espace réservé du numéro de diapositive 4"/>
          <p:cNvSpPr>
            <a:spLocks noGrp="1"/>
          </p:cNvSpPr>
          <p:nvPr>
            <p:ph type="sldNum" sz="quarter" idx="12"/>
          </p:nvPr>
        </p:nvSpPr>
        <p:spPr/>
        <p:txBody>
          <a:bodyPr/>
          <a:lstStyle/>
          <a:p>
            <a:pPr>
              <a:defRPr/>
            </a:pPr>
            <a:fld id="{B23C72D9-CF26-49C9-AF52-CE025A6CD3AF}" type="slidenum">
              <a:rPr lang="fr-FR" smtClean="0">
                <a:solidFill>
                  <a:schemeClr val="tx1"/>
                </a:solidFill>
              </a:rPr>
              <a:pPr>
                <a:defRPr/>
              </a:pPr>
              <a:t>15</a:t>
            </a:fld>
            <a:endParaRPr lang="fr-FR"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fr-FR" smtClean="0">
                <a:solidFill>
                  <a:schemeClr val="tx1"/>
                </a:solidFill>
                <a:latin typeface="Arial Narrow" pitchFamily="34" charset="0"/>
              </a:rPr>
              <a:t>La roche-mère</a:t>
            </a:r>
          </a:p>
        </p:txBody>
      </p:sp>
      <p:sp>
        <p:nvSpPr>
          <p:cNvPr id="3" name="Espace réservé du contenu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fr-FR" dirty="0">
                <a:solidFill>
                  <a:schemeClr val="tx1"/>
                </a:solidFill>
                <a:latin typeface="Arial" pitchFamily="34" charset="0"/>
                <a:cs typeface="Arial" pitchFamily="34" charset="0"/>
              </a:rPr>
              <a:t>La </a:t>
            </a:r>
            <a:r>
              <a:rPr lang="fr-FR" b="1" dirty="0">
                <a:solidFill>
                  <a:schemeClr val="tx1"/>
                </a:solidFill>
                <a:latin typeface="Arial" pitchFamily="34" charset="0"/>
                <a:cs typeface="Arial" pitchFamily="34" charset="0"/>
              </a:rPr>
              <a:t>roche-mère </a:t>
            </a:r>
            <a:r>
              <a:rPr lang="fr-FR" dirty="0">
                <a:solidFill>
                  <a:schemeClr val="tx1"/>
                </a:solidFill>
                <a:latin typeface="Arial" pitchFamily="34" charset="0"/>
                <a:cs typeface="Arial" pitchFamily="34" charset="0"/>
              </a:rPr>
              <a:t>désigne la roche où se forment des hydrocarbures. Ceux-ci sont issus de la transformation de sédiments riches en matière organique qui se déposent généralement sur les fonds océaniques. À l’échelle des temps géologiques, les sédiments marins s’enfoncent et se solidifient tandis que la matière organique (sous l’effet de l’enfouissement et de la température géothermique) se décompose en hydrocarbures liquides et gazeux.</a:t>
            </a:r>
            <a:br>
              <a:rPr lang="fr-FR" dirty="0">
                <a:solidFill>
                  <a:schemeClr val="tx1"/>
                </a:solidFill>
                <a:latin typeface="Arial" pitchFamily="34" charset="0"/>
                <a:cs typeface="Arial" pitchFamily="34" charset="0"/>
              </a:rPr>
            </a:br>
            <a:r>
              <a:rPr lang="fr-FR" dirty="0">
                <a:solidFill>
                  <a:schemeClr val="tx1"/>
                </a:solidFill>
                <a:latin typeface="Arial" pitchFamily="34" charset="0"/>
                <a:cs typeface="Arial" pitchFamily="34" charset="0"/>
              </a:rPr>
              <a:t>Généralement, une roche mère de pétrole s'est déposée dans un bassin anoxique dépourvue </a:t>
            </a:r>
            <a:r>
              <a:rPr lang="fr-FR" dirty="0" smtClean="0">
                <a:solidFill>
                  <a:schemeClr val="tx1"/>
                </a:solidFill>
                <a:latin typeface="Arial" pitchFamily="34" charset="0"/>
                <a:cs typeface="Arial" pitchFamily="34" charset="0"/>
              </a:rPr>
              <a:t>d'oxygène ce </a:t>
            </a:r>
            <a:r>
              <a:rPr lang="fr-FR" dirty="0">
                <a:solidFill>
                  <a:schemeClr val="tx1"/>
                </a:solidFill>
                <a:latin typeface="Arial" pitchFamily="34" charset="0"/>
                <a:cs typeface="Arial" pitchFamily="34" charset="0"/>
              </a:rPr>
              <a:t>qui explique les conditions favorables à la préservation de la matière organique dans les sédiments. </a:t>
            </a:r>
          </a:p>
          <a:p>
            <a:pPr eaLnBrk="1" fontAlgn="auto" hangingPunct="1">
              <a:spcAft>
                <a:spcPts val="0"/>
              </a:spcAft>
              <a:buFont typeface="Arial" pitchFamily="34" charset="0"/>
              <a:buChar char="•"/>
              <a:defRPr/>
            </a:pPr>
            <a:endParaRPr lang="fr-FR" dirty="0">
              <a:solidFill>
                <a:schemeClr val="tx1"/>
              </a:solidFill>
            </a:endParaRPr>
          </a:p>
        </p:txBody>
      </p:sp>
      <p:sp>
        <p:nvSpPr>
          <p:cNvPr id="4" name="Espace réservé du numéro de diapositive 3"/>
          <p:cNvSpPr>
            <a:spLocks noGrp="1"/>
          </p:cNvSpPr>
          <p:nvPr>
            <p:ph type="sldNum" sz="quarter" idx="12"/>
          </p:nvPr>
        </p:nvSpPr>
        <p:spPr/>
        <p:txBody>
          <a:bodyPr/>
          <a:lstStyle/>
          <a:p>
            <a:pPr>
              <a:defRPr/>
            </a:pPr>
            <a:fld id="{48687DFE-7F7E-4533-BB21-83777EB68B49}" type="slidenum">
              <a:rPr lang="fr-FR" smtClean="0">
                <a:solidFill>
                  <a:schemeClr val="tx1"/>
                </a:solidFill>
              </a:rPr>
              <a:pPr>
                <a:defRPr/>
              </a:pPr>
              <a:t>16</a:t>
            </a:fld>
            <a:endParaRPr lang="fr-FR">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9"/>
            <a:ext cx="8229600" cy="922337"/>
          </a:xfrm>
        </p:spPr>
        <p:txBody>
          <a:bodyPr>
            <a:normAutofit fontScale="90000"/>
          </a:bodyPr>
          <a:lstStyle/>
          <a:p>
            <a:pPr eaLnBrk="1" hangingPunct="1"/>
            <a:r>
              <a:rPr lang="fr-FR" sz="3200" b="1" smtClean="0">
                <a:solidFill>
                  <a:schemeClr val="tx1"/>
                </a:solidFill>
                <a:latin typeface="Arial Narrow" pitchFamily="34" charset="0"/>
              </a:rPr>
              <a:t>Réservoirs  conventionnels d’hydrocarbures</a:t>
            </a:r>
          </a:p>
        </p:txBody>
      </p:sp>
      <p:grpSp>
        <p:nvGrpSpPr>
          <p:cNvPr id="2" name="Groupe 14"/>
          <p:cNvGrpSpPr>
            <a:grpSpLocks/>
          </p:cNvGrpSpPr>
          <p:nvPr/>
        </p:nvGrpSpPr>
        <p:grpSpPr bwMode="auto">
          <a:xfrm>
            <a:off x="539262" y="1316038"/>
            <a:ext cx="8396654" cy="5065712"/>
            <a:chOff x="539552" y="1316142"/>
            <a:chExt cx="8396218" cy="5065186"/>
          </a:xfrm>
        </p:grpSpPr>
        <p:sp>
          <p:nvSpPr>
            <p:cNvPr id="30" name="Rectangle 29"/>
            <p:cNvSpPr/>
            <p:nvPr/>
          </p:nvSpPr>
          <p:spPr>
            <a:xfrm>
              <a:off x="570368" y="1340768"/>
              <a:ext cx="8365402" cy="136815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sp>
          <p:nvSpPr>
            <p:cNvPr id="29" name="Rectangle à coins arrondis 28"/>
            <p:cNvSpPr/>
            <p:nvPr/>
          </p:nvSpPr>
          <p:spPr>
            <a:xfrm>
              <a:off x="570324" y="2852682"/>
              <a:ext cx="8339071" cy="3528646"/>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Roche-mère</a:t>
              </a:r>
            </a:p>
            <a:p>
              <a:pPr algn="ctr" fontAlgn="auto">
                <a:spcBef>
                  <a:spcPts val="0"/>
                </a:spcBef>
                <a:spcAft>
                  <a:spcPts val="0"/>
                </a:spcAft>
                <a:defRPr/>
              </a:pPr>
              <a:endParaRPr lang="fr-FR" dirty="0">
                <a:solidFill>
                  <a:schemeClr val="tx1"/>
                </a:solidFill>
              </a:endParaRPr>
            </a:p>
          </p:txBody>
        </p:sp>
        <p:sp>
          <p:nvSpPr>
            <p:cNvPr id="5" name="Forme libre 4"/>
            <p:cNvSpPr/>
            <p:nvPr/>
          </p:nvSpPr>
          <p:spPr>
            <a:xfrm>
              <a:off x="573255" y="2111396"/>
              <a:ext cx="8340536" cy="2368304"/>
            </a:xfrm>
            <a:custGeom>
              <a:avLst/>
              <a:gdLst>
                <a:gd name="connsiteX0" fmla="*/ 24018 w 8339880"/>
                <a:gd name="connsiteY0" fmla="*/ 160280 h 2366791"/>
                <a:gd name="connsiteX1" fmla="*/ 259408 w 8339880"/>
                <a:gd name="connsiteY1" fmla="*/ 105959 h 2366791"/>
                <a:gd name="connsiteX2" fmla="*/ 558172 w 8339880"/>
                <a:gd name="connsiteY2" fmla="*/ 105959 h 2366791"/>
                <a:gd name="connsiteX3" fmla="*/ 920311 w 8339880"/>
                <a:gd name="connsiteY3" fmla="*/ 96906 h 2366791"/>
                <a:gd name="connsiteX4" fmla="*/ 1843764 w 8339880"/>
                <a:gd name="connsiteY4" fmla="*/ 87852 h 2366791"/>
                <a:gd name="connsiteX5" fmla="*/ 2133475 w 8339880"/>
                <a:gd name="connsiteY5" fmla="*/ 214601 h 2366791"/>
                <a:gd name="connsiteX6" fmla="*/ 2531828 w 8339880"/>
                <a:gd name="connsiteY6" fmla="*/ 223654 h 2366791"/>
                <a:gd name="connsiteX7" fmla="*/ 3011661 w 8339880"/>
                <a:gd name="connsiteY7" fmla="*/ 42585 h 2366791"/>
                <a:gd name="connsiteX8" fmla="*/ 3247051 w 8339880"/>
                <a:gd name="connsiteY8" fmla="*/ 96906 h 2366791"/>
                <a:gd name="connsiteX9" fmla="*/ 3482441 w 8339880"/>
                <a:gd name="connsiteY9" fmla="*/ 169333 h 2366791"/>
                <a:gd name="connsiteX10" fmla="*/ 3672564 w 8339880"/>
                <a:gd name="connsiteY10" fmla="*/ 196494 h 2366791"/>
                <a:gd name="connsiteX11" fmla="*/ 3880794 w 8339880"/>
                <a:gd name="connsiteY11" fmla="*/ 196494 h 2366791"/>
                <a:gd name="connsiteX12" fmla="*/ 4360628 w 8339880"/>
                <a:gd name="connsiteY12" fmla="*/ 96906 h 2366791"/>
                <a:gd name="connsiteX13" fmla="*/ 4650339 w 8339880"/>
                <a:gd name="connsiteY13" fmla="*/ 42585 h 2366791"/>
                <a:gd name="connsiteX14" fmla="*/ 4722766 w 8339880"/>
                <a:gd name="connsiteY14" fmla="*/ 51638 h 2366791"/>
                <a:gd name="connsiteX15" fmla="*/ 4940049 w 8339880"/>
                <a:gd name="connsiteY15" fmla="*/ 124066 h 2366791"/>
                <a:gd name="connsiteX16" fmla="*/ 5075851 w 8339880"/>
                <a:gd name="connsiteY16" fmla="*/ 178387 h 2366791"/>
                <a:gd name="connsiteX17" fmla="*/ 5329348 w 8339880"/>
                <a:gd name="connsiteY17" fmla="*/ 214601 h 2366791"/>
                <a:gd name="connsiteX18" fmla="*/ 5890663 w 8339880"/>
                <a:gd name="connsiteY18" fmla="*/ 133119 h 2366791"/>
                <a:gd name="connsiteX19" fmla="*/ 5944984 w 8339880"/>
                <a:gd name="connsiteY19" fmla="*/ 105959 h 2366791"/>
                <a:gd name="connsiteX20" fmla="*/ 6117000 w 8339880"/>
                <a:gd name="connsiteY20" fmla="*/ 124066 h 2366791"/>
                <a:gd name="connsiteX21" fmla="*/ 6279962 w 8339880"/>
                <a:gd name="connsiteY21" fmla="*/ 187440 h 2366791"/>
                <a:gd name="connsiteX22" fmla="*/ 6506299 w 8339880"/>
                <a:gd name="connsiteY22" fmla="*/ 223654 h 2366791"/>
                <a:gd name="connsiteX23" fmla="*/ 6633047 w 8339880"/>
                <a:gd name="connsiteY23" fmla="*/ 214601 h 2366791"/>
                <a:gd name="connsiteX24" fmla="*/ 6768849 w 8339880"/>
                <a:gd name="connsiteY24" fmla="*/ 205547 h 2366791"/>
                <a:gd name="connsiteX25" fmla="*/ 6995186 w 8339880"/>
                <a:gd name="connsiteY25" fmla="*/ 169333 h 2366791"/>
                <a:gd name="connsiteX26" fmla="*/ 7067614 w 8339880"/>
                <a:gd name="connsiteY26" fmla="*/ 133119 h 2366791"/>
                <a:gd name="connsiteX27" fmla="*/ 7230576 w 8339880"/>
                <a:gd name="connsiteY27" fmla="*/ 115012 h 2366791"/>
                <a:gd name="connsiteX28" fmla="*/ 7366378 w 8339880"/>
                <a:gd name="connsiteY28" fmla="*/ 115012 h 2366791"/>
                <a:gd name="connsiteX29" fmla="*/ 7538394 w 8339880"/>
                <a:gd name="connsiteY29" fmla="*/ 187440 h 2366791"/>
                <a:gd name="connsiteX30" fmla="*/ 7619875 w 8339880"/>
                <a:gd name="connsiteY30" fmla="*/ 205547 h 2366791"/>
                <a:gd name="connsiteX31" fmla="*/ 7773784 w 8339880"/>
                <a:gd name="connsiteY31" fmla="*/ 160280 h 2366791"/>
                <a:gd name="connsiteX32" fmla="*/ 7972960 w 8339880"/>
                <a:gd name="connsiteY32" fmla="*/ 115012 h 2366791"/>
                <a:gd name="connsiteX33" fmla="*/ 8117816 w 8339880"/>
                <a:gd name="connsiteY33" fmla="*/ 87852 h 2366791"/>
                <a:gd name="connsiteX34" fmla="*/ 8280778 w 8339880"/>
                <a:gd name="connsiteY34" fmla="*/ 78799 h 2366791"/>
                <a:gd name="connsiteX35" fmla="*/ 8335099 w 8339880"/>
                <a:gd name="connsiteY35" fmla="*/ 78799 h 2366791"/>
                <a:gd name="connsiteX36" fmla="*/ 8335099 w 8339880"/>
                <a:gd name="connsiteY36" fmla="*/ 1138054 h 2366791"/>
                <a:gd name="connsiteX37" fmla="*/ 8316992 w 8339880"/>
                <a:gd name="connsiteY37" fmla="*/ 1156161 h 2366791"/>
                <a:gd name="connsiteX38" fmla="*/ 8108762 w 8339880"/>
                <a:gd name="connsiteY38" fmla="*/ 1301016 h 2366791"/>
                <a:gd name="connsiteX39" fmla="*/ 7701356 w 8339880"/>
                <a:gd name="connsiteY39" fmla="*/ 1527353 h 2366791"/>
                <a:gd name="connsiteX40" fmla="*/ 7339218 w 8339880"/>
                <a:gd name="connsiteY40" fmla="*/ 1717476 h 2366791"/>
                <a:gd name="connsiteX41" fmla="*/ 6931812 w 8339880"/>
                <a:gd name="connsiteY41" fmla="*/ 1898545 h 2366791"/>
                <a:gd name="connsiteX42" fmla="*/ 6252802 w 8339880"/>
                <a:gd name="connsiteY42" fmla="*/ 2115828 h 2366791"/>
                <a:gd name="connsiteX43" fmla="*/ 5890663 w 8339880"/>
                <a:gd name="connsiteY43" fmla="*/ 2224470 h 2366791"/>
                <a:gd name="connsiteX44" fmla="*/ 5356509 w 8339880"/>
                <a:gd name="connsiteY44" fmla="*/ 2324058 h 2366791"/>
                <a:gd name="connsiteX45" fmla="*/ 5084905 w 8339880"/>
                <a:gd name="connsiteY45" fmla="*/ 2351218 h 2366791"/>
                <a:gd name="connsiteX46" fmla="*/ 4659392 w 8339880"/>
                <a:gd name="connsiteY46" fmla="*/ 2360272 h 2366791"/>
                <a:gd name="connsiteX47" fmla="*/ 4079970 w 8339880"/>
                <a:gd name="connsiteY47" fmla="*/ 2251630 h 2366791"/>
                <a:gd name="connsiteX48" fmla="*/ 3337586 w 8339880"/>
                <a:gd name="connsiteY48" fmla="*/ 2034347 h 2366791"/>
                <a:gd name="connsiteX49" fmla="*/ 2903020 w 8339880"/>
                <a:gd name="connsiteY49" fmla="*/ 1853278 h 2366791"/>
                <a:gd name="connsiteX50" fmla="*/ 2450346 w 8339880"/>
                <a:gd name="connsiteY50" fmla="*/ 1663155 h 2366791"/>
                <a:gd name="connsiteX51" fmla="*/ 2079154 w 8339880"/>
                <a:gd name="connsiteY51" fmla="*/ 1482086 h 2366791"/>
                <a:gd name="connsiteX52" fmla="*/ 1653641 w 8339880"/>
                <a:gd name="connsiteY52" fmla="*/ 1237642 h 2366791"/>
                <a:gd name="connsiteX53" fmla="*/ 1273396 w 8339880"/>
                <a:gd name="connsiteY53" fmla="*/ 1056573 h 2366791"/>
                <a:gd name="connsiteX54" fmla="*/ 911257 w 8339880"/>
                <a:gd name="connsiteY54" fmla="*/ 975092 h 2366791"/>
                <a:gd name="connsiteX55" fmla="*/ 757348 w 8339880"/>
                <a:gd name="connsiteY55" fmla="*/ 966038 h 2366791"/>
                <a:gd name="connsiteX56" fmla="*/ 585333 w 8339880"/>
                <a:gd name="connsiteY56" fmla="*/ 993199 h 2366791"/>
                <a:gd name="connsiteX57" fmla="*/ 440477 w 8339880"/>
                <a:gd name="connsiteY57" fmla="*/ 1020359 h 2366791"/>
                <a:gd name="connsiteX58" fmla="*/ 331836 w 8339880"/>
                <a:gd name="connsiteY58" fmla="*/ 1083733 h 2366791"/>
                <a:gd name="connsiteX59" fmla="*/ 177927 w 8339880"/>
                <a:gd name="connsiteY59" fmla="*/ 1156161 h 2366791"/>
                <a:gd name="connsiteX60" fmla="*/ 87392 w 8339880"/>
                <a:gd name="connsiteY60" fmla="*/ 1219535 h 2366791"/>
                <a:gd name="connsiteX61" fmla="*/ 14964 w 8339880"/>
                <a:gd name="connsiteY61" fmla="*/ 1219535 h 2366791"/>
                <a:gd name="connsiteX62" fmla="*/ 24018 w 8339880"/>
                <a:gd name="connsiteY62" fmla="*/ 160280 h 236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339880" h="2366791">
                  <a:moveTo>
                    <a:pt x="24018" y="160280"/>
                  </a:moveTo>
                  <a:cubicBezTo>
                    <a:pt x="64759" y="-25316"/>
                    <a:pt x="170382" y="115012"/>
                    <a:pt x="259408" y="105959"/>
                  </a:cubicBezTo>
                  <a:cubicBezTo>
                    <a:pt x="348434" y="96905"/>
                    <a:pt x="448022" y="107468"/>
                    <a:pt x="558172" y="105959"/>
                  </a:cubicBezTo>
                  <a:cubicBezTo>
                    <a:pt x="668322" y="104450"/>
                    <a:pt x="920311" y="96906"/>
                    <a:pt x="920311" y="96906"/>
                  </a:cubicBezTo>
                  <a:cubicBezTo>
                    <a:pt x="1134576" y="93888"/>
                    <a:pt x="1641570" y="68236"/>
                    <a:pt x="1843764" y="87852"/>
                  </a:cubicBezTo>
                  <a:cubicBezTo>
                    <a:pt x="2045958" y="107468"/>
                    <a:pt x="2018798" y="191967"/>
                    <a:pt x="2133475" y="214601"/>
                  </a:cubicBezTo>
                  <a:cubicBezTo>
                    <a:pt x="2248152" y="237235"/>
                    <a:pt x="2385464" y="252323"/>
                    <a:pt x="2531828" y="223654"/>
                  </a:cubicBezTo>
                  <a:cubicBezTo>
                    <a:pt x="2678192" y="194985"/>
                    <a:pt x="2892457" y="63710"/>
                    <a:pt x="3011661" y="42585"/>
                  </a:cubicBezTo>
                  <a:cubicBezTo>
                    <a:pt x="3130865" y="21460"/>
                    <a:pt x="3168588" y="75781"/>
                    <a:pt x="3247051" y="96906"/>
                  </a:cubicBezTo>
                  <a:cubicBezTo>
                    <a:pt x="3325514" y="118031"/>
                    <a:pt x="3411522" y="152735"/>
                    <a:pt x="3482441" y="169333"/>
                  </a:cubicBezTo>
                  <a:cubicBezTo>
                    <a:pt x="3553360" y="185931"/>
                    <a:pt x="3606172" y="191967"/>
                    <a:pt x="3672564" y="196494"/>
                  </a:cubicBezTo>
                  <a:cubicBezTo>
                    <a:pt x="3738956" y="201021"/>
                    <a:pt x="3766117" y="213092"/>
                    <a:pt x="3880794" y="196494"/>
                  </a:cubicBezTo>
                  <a:cubicBezTo>
                    <a:pt x="3995471" y="179896"/>
                    <a:pt x="4232371" y="122557"/>
                    <a:pt x="4360628" y="96906"/>
                  </a:cubicBezTo>
                  <a:cubicBezTo>
                    <a:pt x="4488885" y="71255"/>
                    <a:pt x="4589983" y="50130"/>
                    <a:pt x="4650339" y="42585"/>
                  </a:cubicBezTo>
                  <a:cubicBezTo>
                    <a:pt x="4710695" y="35040"/>
                    <a:pt x="4674481" y="38058"/>
                    <a:pt x="4722766" y="51638"/>
                  </a:cubicBezTo>
                  <a:cubicBezTo>
                    <a:pt x="4771051" y="65218"/>
                    <a:pt x="4881202" y="102941"/>
                    <a:pt x="4940049" y="124066"/>
                  </a:cubicBezTo>
                  <a:cubicBezTo>
                    <a:pt x="4998897" y="145191"/>
                    <a:pt x="5010968" y="163298"/>
                    <a:pt x="5075851" y="178387"/>
                  </a:cubicBezTo>
                  <a:cubicBezTo>
                    <a:pt x="5140734" y="193476"/>
                    <a:pt x="5193546" y="222146"/>
                    <a:pt x="5329348" y="214601"/>
                  </a:cubicBezTo>
                  <a:cubicBezTo>
                    <a:pt x="5465150" y="207056"/>
                    <a:pt x="5788057" y="151226"/>
                    <a:pt x="5890663" y="133119"/>
                  </a:cubicBezTo>
                  <a:cubicBezTo>
                    <a:pt x="5993269" y="115012"/>
                    <a:pt x="5907261" y="107468"/>
                    <a:pt x="5944984" y="105959"/>
                  </a:cubicBezTo>
                  <a:cubicBezTo>
                    <a:pt x="5982707" y="104450"/>
                    <a:pt x="6061170" y="110486"/>
                    <a:pt x="6117000" y="124066"/>
                  </a:cubicBezTo>
                  <a:cubicBezTo>
                    <a:pt x="6172830" y="137646"/>
                    <a:pt x="6215079" y="170842"/>
                    <a:pt x="6279962" y="187440"/>
                  </a:cubicBezTo>
                  <a:cubicBezTo>
                    <a:pt x="6344845" y="204038"/>
                    <a:pt x="6447452" y="219127"/>
                    <a:pt x="6506299" y="223654"/>
                  </a:cubicBezTo>
                  <a:lnTo>
                    <a:pt x="6633047" y="214601"/>
                  </a:lnTo>
                  <a:cubicBezTo>
                    <a:pt x="6676805" y="211583"/>
                    <a:pt x="6708493" y="213092"/>
                    <a:pt x="6768849" y="205547"/>
                  </a:cubicBezTo>
                  <a:cubicBezTo>
                    <a:pt x="6829205" y="198002"/>
                    <a:pt x="6945392" y="181404"/>
                    <a:pt x="6995186" y="169333"/>
                  </a:cubicBezTo>
                  <a:cubicBezTo>
                    <a:pt x="7044980" y="157262"/>
                    <a:pt x="7028382" y="142172"/>
                    <a:pt x="7067614" y="133119"/>
                  </a:cubicBezTo>
                  <a:cubicBezTo>
                    <a:pt x="7106846" y="124065"/>
                    <a:pt x="7180782" y="118030"/>
                    <a:pt x="7230576" y="115012"/>
                  </a:cubicBezTo>
                  <a:cubicBezTo>
                    <a:pt x="7280370" y="111994"/>
                    <a:pt x="7315075" y="102941"/>
                    <a:pt x="7366378" y="115012"/>
                  </a:cubicBezTo>
                  <a:cubicBezTo>
                    <a:pt x="7417681" y="127083"/>
                    <a:pt x="7496145" y="172351"/>
                    <a:pt x="7538394" y="187440"/>
                  </a:cubicBezTo>
                  <a:cubicBezTo>
                    <a:pt x="7580644" y="202529"/>
                    <a:pt x="7580644" y="210074"/>
                    <a:pt x="7619875" y="205547"/>
                  </a:cubicBezTo>
                  <a:cubicBezTo>
                    <a:pt x="7659106" y="201020"/>
                    <a:pt x="7714937" y="175369"/>
                    <a:pt x="7773784" y="160280"/>
                  </a:cubicBezTo>
                  <a:cubicBezTo>
                    <a:pt x="7832631" y="145191"/>
                    <a:pt x="7915621" y="127083"/>
                    <a:pt x="7972960" y="115012"/>
                  </a:cubicBezTo>
                  <a:cubicBezTo>
                    <a:pt x="8030299" y="102941"/>
                    <a:pt x="8066513" y="93887"/>
                    <a:pt x="8117816" y="87852"/>
                  </a:cubicBezTo>
                  <a:cubicBezTo>
                    <a:pt x="8169119" y="81817"/>
                    <a:pt x="8244564" y="80308"/>
                    <a:pt x="8280778" y="78799"/>
                  </a:cubicBezTo>
                  <a:cubicBezTo>
                    <a:pt x="8316992" y="77290"/>
                    <a:pt x="8326046" y="-97743"/>
                    <a:pt x="8335099" y="78799"/>
                  </a:cubicBezTo>
                  <a:cubicBezTo>
                    <a:pt x="8344152" y="255341"/>
                    <a:pt x="8338117" y="958494"/>
                    <a:pt x="8335099" y="1138054"/>
                  </a:cubicBezTo>
                  <a:cubicBezTo>
                    <a:pt x="8332081" y="1317614"/>
                    <a:pt x="8354715" y="1129001"/>
                    <a:pt x="8316992" y="1156161"/>
                  </a:cubicBezTo>
                  <a:cubicBezTo>
                    <a:pt x="8279269" y="1183321"/>
                    <a:pt x="8211368" y="1239151"/>
                    <a:pt x="8108762" y="1301016"/>
                  </a:cubicBezTo>
                  <a:cubicBezTo>
                    <a:pt x="8006156" y="1362881"/>
                    <a:pt x="7829613" y="1457943"/>
                    <a:pt x="7701356" y="1527353"/>
                  </a:cubicBezTo>
                  <a:cubicBezTo>
                    <a:pt x="7573099" y="1596763"/>
                    <a:pt x="7467475" y="1655611"/>
                    <a:pt x="7339218" y="1717476"/>
                  </a:cubicBezTo>
                  <a:cubicBezTo>
                    <a:pt x="7210961" y="1779341"/>
                    <a:pt x="7112881" y="1832153"/>
                    <a:pt x="6931812" y="1898545"/>
                  </a:cubicBezTo>
                  <a:cubicBezTo>
                    <a:pt x="6750743" y="1964937"/>
                    <a:pt x="6426327" y="2061507"/>
                    <a:pt x="6252802" y="2115828"/>
                  </a:cubicBezTo>
                  <a:cubicBezTo>
                    <a:pt x="6079277" y="2170149"/>
                    <a:pt x="6040045" y="2189765"/>
                    <a:pt x="5890663" y="2224470"/>
                  </a:cubicBezTo>
                  <a:cubicBezTo>
                    <a:pt x="5741281" y="2259175"/>
                    <a:pt x="5490802" y="2302933"/>
                    <a:pt x="5356509" y="2324058"/>
                  </a:cubicBezTo>
                  <a:cubicBezTo>
                    <a:pt x="5222216" y="2345183"/>
                    <a:pt x="5201091" y="2345182"/>
                    <a:pt x="5084905" y="2351218"/>
                  </a:cubicBezTo>
                  <a:cubicBezTo>
                    <a:pt x="4968719" y="2357254"/>
                    <a:pt x="4826881" y="2376870"/>
                    <a:pt x="4659392" y="2360272"/>
                  </a:cubicBezTo>
                  <a:cubicBezTo>
                    <a:pt x="4491903" y="2343674"/>
                    <a:pt x="4300271" y="2305951"/>
                    <a:pt x="4079970" y="2251630"/>
                  </a:cubicBezTo>
                  <a:cubicBezTo>
                    <a:pt x="3859669" y="2197309"/>
                    <a:pt x="3533744" y="2100739"/>
                    <a:pt x="3337586" y="2034347"/>
                  </a:cubicBezTo>
                  <a:cubicBezTo>
                    <a:pt x="3141428" y="1967955"/>
                    <a:pt x="2903020" y="1853278"/>
                    <a:pt x="2903020" y="1853278"/>
                  </a:cubicBezTo>
                  <a:cubicBezTo>
                    <a:pt x="2755147" y="1791413"/>
                    <a:pt x="2587657" y="1725020"/>
                    <a:pt x="2450346" y="1663155"/>
                  </a:cubicBezTo>
                  <a:cubicBezTo>
                    <a:pt x="2313035" y="1601290"/>
                    <a:pt x="2211938" y="1553005"/>
                    <a:pt x="2079154" y="1482086"/>
                  </a:cubicBezTo>
                  <a:cubicBezTo>
                    <a:pt x="1946370" y="1411167"/>
                    <a:pt x="1787934" y="1308561"/>
                    <a:pt x="1653641" y="1237642"/>
                  </a:cubicBezTo>
                  <a:cubicBezTo>
                    <a:pt x="1519348" y="1166723"/>
                    <a:pt x="1397127" y="1100331"/>
                    <a:pt x="1273396" y="1056573"/>
                  </a:cubicBezTo>
                  <a:cubicBezTo>
                    <a:pt x="1149665" y="1012815"/>
                    <a:pt x="997265" y="990181"/>
                    <a:pt x="911257" y="975092"/>
                  </a:cubicBezTo>
                  <a:cubicBezTo>
                    <a:pt x="825249" y="960003"/>
                    <a:pt x="811669" y="963020"/>
                    <a:pt x="757348" y="966038"/>
                  </a:cubicBezTo>
                  <a:cubicBezTo>
                    <a:pt x="703027" y="969056"/>
                    <a:pt x="638145" y="984146"/>
                    <a:pt x="585333" y="993199"/>
                  </a:cubicBezTo>
                  <a:cubicBezTo>
                    <a:pt x="532521" y="1002252"/>
                    <a:pt x="482726" y="1005270"/>
                    <a:pt x="440477" y="1020359"/>
                  </a:cubicBezTo>
                  <a:cubicBezTo>
                    <a:pt x="398228" y="1035448"/>
                    <a:pt x="375594" y="1061099"/>
                    <a:pt x="331836" y="1083733"/>
                  </a:cubicBezTo>
                  <a:cubicBezTo>
                    <a:pt x="288078" y="1106367"/>
                    <a:pt x="218668" y="1133527"/>
                    <a:pt x="177927" y="1156161"/>
                  </a:cubicBezTo>
                  <a:cubicBezTo>
                    <a:pt x="137186" y="1178795"/>
                    <a:pt x="114553" y="1208973"/>
                    <a:pt x="87392" y="1219535"/>
                  </a:cubicBezTo>
                  <a:cubicBezTo>
                    <a:pt x="60232" y="1230097"/>
                    <a:pt x="25526" y="1394569"/>
                    <a:pt x="14964" y="1219535"/>
                  </a:cubicBezTo>
                  <a:cubicBezTo>
                    <a:pt x="4402" y="1044501"/>
                    <a:pt x="-16723" y="345876"/>
                    <a:pt x="24018" y="160280"/>
                  </a:cubicBezTo>
                  <a:close/>
                </a:path>
              </a:pathLst>
            </a:cu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fr-FR" dirty="0">
                <a:solidFill>
                  <a:schemeClr val="tx1"/>
                </a:solidFill>
              </a:endParaRPr>
            </a:p>
          </p:txBody>
        </p:sp>
        <p:sp>
          <p:nvSpPr>
            <p:cNvPr id="9" name="Forme libre 8"/>
            <p:cNvSpPr/>
            <p:nvPr/>
          </p:nvSpPr>
          <p:spPr>
            <a:xfrm>
              <a:off x="579422" y="3223034"/>
              <a:ext cx="1620570" cy="344031"/>
            </a:xfrm>
            <a:custGeom>
              <a:avLst/>
              <a:gdLst>
                <a:gd name="connsiteX0" fmla="*/ 0 w 1620570"/>
                <a:gd name="connsiteY0" fmla="*/ 344031 h 344031"/>
                <a:gd name="connsiteX1" fmla="*/ 235390 w 1620570"/>
                <a:gd name="connsiteY1" fmla="*/ 190122 h 344031"/>
                <a:gd name="connsiteX2" fmla="*/ 452673 w 1620570"/>
                <a:gd name="connsiteY2" fmla="*/ 81481 h 344031"/>
                <a:gd name="connsiteX3" fmla="*/ 633742 w 1620570"/>
                <a:gd name="connsiteY3" fmla="*/ 36214 h 344031"/>
                <a:gd name="connsiteX4" fmla="*/ 751437 w 1620570"/>
                <a:gd name="connsiteY4" fmla="*/ 0 h 344031"/>
                <a:gd name="connsiteX5" fmla="*/ 995881 w 1620570"/>
                <a:gd name="connsiteY5" fmla="*/ 36214 h 344031"/>
                <a:gd name="connsiteX6" fmla="*/ 1213164 w 1620570"/>
                <a:gd name="connsiteY6" fmla="*/ 126748 h 344031"/>
                <a:gd name="connsiteX7" fmla="*/ 1394233 w 1620570"/>
                <a:gd name="connsiteY7" fmla="*/ 172016 h 344031"/>
                <a:gd name="connsiteX8" fmla="*/ 1502875 w 1620570"/>
                <a:gd name="connsiteY8" fmla="*/ 244443 h 344031"/>
                <a:gd name="connsiteX9" fmla="*/ 1620570 w 1620570"/>
                <a:gd name="connsiteY9" fmla="*/ 316871 h 344031"/>
                <a:gd name="connsiteX10" fmla="*/ 0 w 1620570"/>
                <a:gd name="connsiteY10" fmla="*/ 344031 h 34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570" h="344031">
                  <a:moveTo>
                    <a:pt x="0" y="344031"/>
                  </a:moveTo>
                  <a:lnTo>
                    <a:pt x="235390" y="190122"/>
                  </a:lnTo>
                  <a:lnTo>
                    <a:pt x="452673" y="81481"/>
                  </a:lnTo>
                  <a:lnTo>
                    <a:pt x="633742" y="36214"/>
                  </a:lnTo>
                  <a:lnTo>
                    <a:pt x="751437" y="0"/>
                  </a:lnTo>
                  <a:lnTo>
                    <a:pt x="995881" y="36214"/>
                  </a:lnTo>
                  <a:lnTo>
                    <a:pt x="1213164" y="126748"/>
                  </a:lnTo>
                  <a:lnTo>
                    <a:pt x="1394233" y="172016"/>
                  </a:lnTo>
                  <a:lnTo>
                    <a:pt x="1502875" y="244443"/>
                  </a:lnTo>
                  <a:lnTo>
                    <a:pt x="1620570" y="316871"/>
                  </a:lnTo>
                  <a:lnTo>
                    <a:pt x="0" y="344031"/>
                  </a:ln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sp>
          <p:nvSpPr>
            <p:cNvPr id="10" name="Forme libre 9"/>
            <p:cNvSpPr/>
            <p:nvPr/>
          </p:nvSpPr>
          <p:spPr>
            <a:xfrm>
              <a:off x="7813141" y="3467477"/>
              <a:ext cx="1095469" cy="606582"/>
            </a:xfrm>
            <a:custGeom>
              <a:avLst/>
              <a:gdLst>
                <a:gd name="connsiteX0" fmla="*/ 0 w 1095469"/>
                <a:gd name="connsiteY0" fmla="*/ 588475 h 606582"/>
                <a:gd name="connsiteX1" fmla="*/ 434566 w 1095469"/>
                <a:gd name="connsiteY1" fmla="*/ 334978 h 606582"/>
                <a:gd name="connsiteX2" fmla="*/ 778598 w 1095469"/>
                <a:gd name="connsiteY2" fmla="*/ 162963 h 606582"/>
                <a:gd name="connsiteX3" fmla="*/ 1095469 w 1095469"/>
                <a:gd name="connsiteY3" fmla="*/ 0 h 606582"/>
                <a:gd name="connsiteX4" fmla="*/ 1086415 w 1095469"/>
                <a:gd name="connsiteY4" fmla="*/ 325925 h 606582"/>
                <a:gd name="connsiteX5" fmla="*/ 932507 w 1095469"/>
                <a:gd name="connsiteY5" fmla="*/ 588475 h 606582"/>
                <a:gd name="connsiteX6" fmla="*/ 878186 w 1095469"/>
                <a:gd name="connsiteY6" fmla="*/ 606582 h 606582"/>
                <a:gd name="connsiteX7" fmla="*/ 0 w 1095469"/>
                <a:gd name="connsiteY7" fmla="*/ 588475 h 6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469" h="606582">
                  <a:moveTo>
                    <a:pt x="0" y="588475"/>
                  </a:moveTo>
                  <a:lnTo>
                    <a:pt x="434566" y="334978"/>
                  </a:lnTo>
                  <a:lnTo>
                    <a:pt x="778598" y="162963"/>
                  </a:lnTo>
                  <a:lnTo>
                    <a:pt x="1095469" y="0"/>
                  </a:lnTo>
                  <a:lnTo>
                    <a:pt x="1086415" y="325925"/>
                  </a:lnTo>
                  <a:lnTo>
                    <a:pt x="932507" y="588475"/>
                  </a:lnTo>
                  <a:lnTo>
                    <a:pt x="878186" y="606582"/>
                  </a:lnTo>
                  <a:lnTo>
                    <a:pt x="0" y="588475"/>
                  </a:ln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sp>
          <p:nvSpPr>
            <p:cNvPr id="11" name="Forme libre 10"/>
            <p:cNvSpPr/>
            <p:nvPr/>
          </p:nvSpPr>
          <p:spPr>
            <a:xfrm>
              <a:off x="7280213" y="4037844"/>
              <a:ext cx="1468249" cy="217283"/>
            </a:xfrm>
            <a:custGeom>
              <a:avLst/>
              <a:gdLst>
                <a:gd name="connsiteX0" fmla="*/ 506994 w 1348966"/>
                <a:gd name="connsiteY0" fmla="*/ 0 h 217283"/>
                <a:gd name="connsiteX1" fmla="*/ 1348966 w 1348966"/>
                <a:gd name="connsiteY1" fmla="*/ 0 h 217283"/>
                <a:gd name="connsiteX2" fmla="*/ 1131683 w 1348966"/>
                <a:gd name="connsiteY2" fmla="*/ 217283 h 217283"/>
                <a:gd name="connsiteX3" fmla="*/ 0 w 1348966"/>
                <a:gd name="connsiteY3" fmla="*/ 217283 h 217283"/>
                <a:gd name="connsiteX4" fmla="*/ 506994 w 1348966"/>
                <a:gd name="connsiteY4" fmla="*/ 0 h 217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966" h="217283">
                  <a:moveTo>
                    <a:pt x="506994" y="0"/>
                  </a:moveTo>
                  <a:lnTo>
                    <a:pt x="1348966" y="0"/>
                  </a:lnTo>
                  <a:lnTo>
                    <a:pt x="1131683" y="217283"/>
                  </a:lnTo>
                  <a:lnTo>
                    <a:pt x="0" y="217283"/>
                  </a:lnTo>
                  <a:lnTo>
                    <a:pt x="506994"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sp>
          <p:nvSpPr>
            <p:cNvPr id="7" name="Forme libre 6"/>
            <p:cNvSpPr/>
            <p:nvPr/>
          </p:nvSpPr>
          <p:spPr>
            <a:xfrm>
              <a:off x="579116" y="3793972"/>
              <a:ext cx="8339071" cy="2109569"/>
            </a:xfrm>
            <a:custGeom>
              <a:avLst/>
              <a:gdLst>
                <a:gd name="connsiteX0" fmla="*/ 0 w 8338241"/>
                <a:gd name="connsiteY0" fmla="*/ 697117 h 2109457"/>
                <a:gd name="connsiteX1" fmla="*/ 461727 w 8338241"/>
                <a:gd name="connsiteY1" fmla="*/ 434566 h 2109457"/>
                <a:gd name="connsiteX2" fmla="*/ 805758 w 8338241"/>
                <a:gd name="connsiteY2" fmla="*/ 362139 h 2109457"/>
                <a:gd name="connsiteX3" fmla="*/ 1204111 w 8338241"/>
                <a:gd name="connsiteY3" fmla="*/ 461727 h 2109457"/>
                <a:gd name="connsiteX4" fmla="*/ 1466661 w 8338241"/>
                <a:gd name="connsiteY4" fmla="*/ 552261 h 2109457"/>
                <a:gd name="connsiteX5" fmla="*/ 1982709 w 8338241"/>
                <a:gd name="connsiteY5" fmla="*/ 805758 h 2109457"/>
                <a:gd name="connsiteX6" fmla="*/ 2353901 w 8338241"/>
                <a:gd name="connsiteY6" fmla="*/ 1023042 h 2109457"/>
                <a:gd name="connsiteX7" fmla="*/ 2516863 w 8338241"/>
                <a:gd name="connsiteY7" fmla="*/ 1122630 h 2109457"/>
                <a:gd name="connsiteX8" fmla="*/ 2933323 w 8338241"/>
                <a:gd name="connsiteY8" fmla="*/ 1348966 h 2109457"/>
                <a:gd name="connsiteX9" fmla="*/ 3431263 w 8338241"/>
                <a:gd name="connsiteY9" fmla="*/ 1520982 h 2109457"/>
                <a:gd name="connsiteX10" fmla="*/ 3711921 w 8338241"/>
                <a:gd name="connsiteY10" fmla="*/ 1611517 h 2109457"/>
                <a:gd name="connsiteX11" fmla="*/ 4092166 w 8338241"/>
                <a:gd name="connsiteY11" fmla="*/ 1702051 h 2109457"/>
                <a:gd name="connsiteX12" fmla="*/ 4255128 w 8338241"/>
                <a:gd name="connsiteY12" fmla="*/ 1729212 h 2109457"/>
                <a:gd name="connsiteX13" fmla="*/ 4707802 w 8338241"/>
                <a:gd name="connsiteY13" fmla="*/ 1765426 h 2109457"/>
                <a:gd name="connsiteX14" fmla="*/ 5151422 w 8338241"/>
                <a:gd name="connsiteY14" fmla="*/ 1756372 h 2109457"/>
                <a:gd name="connsiteX15" fmla="*/ 5477346 w 8338241"/>
                <a:gd name="connsiteY15" fmla="*/ 1683945 h 2109457"/>
                <a:gd name="connsiteX16" fmla="*/ 5866645 w 8338241"/>
                <a:gd name="connsiteY16" fmla="*/ 1611517 h 2109457"/>
                <a:gd name="connsiteX17" fmla="*/ 6437014 w 8338241"/>
                <a:gd name="connsiteY17" fmla="*/ 1394234 h 2109457"/>
                <a:gd name="connsiteX18" fmla="*/ 6907794 w 8338241"/>
                <a:gd name="connsiteY18" fmla="*/ 1213164 h 2109457"/>
                <a:gd name="connsiteX19" fmla="*/ 7242772 w 8338241"/>
                <a:gd name="connsiteY19" fmla="*/ 995881 h 2109457"/>
                <a:gd name="connsiteX20" fmla="*/ 7722606 w 8338241"/>
                <a:gd name="connsiteY20" fmla="*/ 642796 h 2109457"/>
                <a:gd name="connsiteX21" fmla="*/ 8084744 w 8338241"/>
                <a:gd name="connsiteY21" fmla="*/ 316871 h 2109457"/>
                <a:gd name="connsiteX22" fmla="*/ 8202439 w 8338241"/>
                <a:gd name="connsiteY22" fmla="*/ 162962 h 2109457"/>
                <a:gd name="connsiteX23" fmla="*/ 8338241 w 8338241"/>
                <a:gd name="connsiteY23" fmla="*/ 0 h 2109457"/>
                <a:gd name="connsiteX24" fmla="*/ 8329188 w 8338241"/>
                <a:gd name="connsiteY24" fmla="*/ 525101 h 2109457"/>
                <a:gd name="connsiteX25" fmla="*/ 8148119 w 8338241"/>
                <a:gd name="connsiteY25" fmla="*/ 751438 h 2109457"/>
                <a:gd name="connsiteX26" fmla="*/ 7840301 w 8338241"/>
                <a:gd name="connsiteY26" fmla="*/ 1041148 h 2109457"/>
                <a:gd name="connsiteX27" fmla="*/ 7523429 w 8338241"/>
                <a:gd name="connsiteY27" fmla="*/ 1285592 h 2109457"/>
                <a:gd name="connsiteX28" fmla="*/ 7106970 w 8338241"/>
                <a:gd name="connsiteY28" fmla="*/ 1511929 h 2109457"/>
                <a:gd name="connsiteX29" fmla="*/ 6418907 w 8338241"/>
                <a:gd name="connsiteY29" fmla="*/ 1828800 h 2109457"/>
                <a:gd name="connsiteX30" fmla="*/ 5957180 w 8338241"/>
                <a:gd name="connsiteY30" fmla="*/ 1991762 h 2109457"/>
                <a:gd name="connsiteX31" fmla="*/ 5232903 w 8338241"/>
                <a:gd name="connsiteY31" fmla="*/ 2109457 h 2109457"/>
                <a:gd name="connsiteX32" fmla="*/ 4789283 w 8338241"/>
                <a:gd name="connsiteY32" fmla="*/ 2109457 h 2109457"/>
                <a:gd name="connsiteX33" fmla="*/ 4264182 w 8338241"/>
                <a:gd name="connsiteY33" fmla="*/ 2046083 h 2109457"/>
                <a:gd name="connsiteX34" fmla="*/ 3485584 w 8338241"/>
                <a:gd name="connsiteY34" fmla="*/ 1837853 h 2109457"/>
                <a:gd name="connsiteX35" fmla="*/ 2833734 w 8338241"/>
                <a:gd name="connsiteY35" fmla="*/ 1557196 h 2109457"/>
                <a:gd name="connsiteX36" fmla="*/ 2353901 w 8338241"/>
                <a:gd name="connsiteY36" fmla="*/ 1339913 h 2109457"/>
                <a:gd name="connsiteX37" fmla="*/ 1919334 w 8338241"/>
                <a:gd name="connsiteY37" fmla="*/ 1095469 h 2109457"/>
                <a:gd name="connsiteX38" fmla="*/ 1575303 w 8338241"/>
                <a:gd name="connsiteY38" fmla="*/ 905347 h 2109457"/>
                <a:gd name="connsiteX39" fmla="*/ 1267485 w 8338241"/>
                <a:gd name="connsiteY39" fmla="*/ 769545 h 2109457"/>
                <a:gd name="connsiteX40" fmla="*/ 977774 w 8338241"/>
                <a:gd name="connsiteY40" fmla="*/ 679010 h 2109457"/>
                <a:gd name="connsiteX41" fmla="*/ 742384 w 8338241"/>
                <a:gd name="connsiteY41" fmla="*/ 669956 h 2109457"/>
                <a:gd name="connsiteX42" fmla="*/ 534154 w 8338241"/>
                <a:gd name="connsiteY42" fmla="*/ 706170 h 2109457"/>
                <a:gd name="connsiteX43" fmla="*/ 289711 w 8338241"/>
                <a:gd name="connsiteY43" fmla="*/ 787651 h 2109457"/>
                <a:gd name="connsiteX44" fmla="*/ 135802 w 8338241"/>
                <a:gd name="connsiteY44" fmla="*/ 878186 h 2109457"/>
                <a:gd name="connsiteX45" fmla="*/ 18107 w 8338241"/>
                <a:gd name="connsiteY45" fmla="*/ 977774 h 2109457"/>
                <a:gd name="connsiteX46" fmla="*/ 0 w 8338241"/>
                <a:gd name="connsiteY46" fmla="*/ 697117 h 210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38241" h="2109457">
                  <a:moveTo>
                    <a:pt x="0" y="697117"/>
                  </a:moveTo>
                  <a:lnTo>
                    <a:pt x="461727" y="434566"/>
                  </a:lnTo>
                  <a:lnTo>
                    <a:pt x="805758" y="362139"/>
                  </a:lnTo>
                  <a:lnTo>
                    <a:pt x="1204111" y="461727"/>
                  </a:lnTo>
                  <a:lnTo>
                    <a:pt x="1466661" y="552261"/>
                  </a:lnTo>
                  <a:lnTo>
                    <a:pt x="1982709" y="805758"/>
                  </a:lnTo>
                  <a:lnTo>
                    <a:pt x="2353901" y="1023042"/>
                  </a:lnTo>
                  <a:lnTo>
                    <a:pt x="2516863" y="1122630"/>
                  </a:lnTo>
                  <a:lnTo>
                    <a:pt x="2933323" y="1348966"/>
                  </a:lnTo>
                  <a:lnTo>
                    <a:pt x="3431263" y="1520982"/>
                  </a:lnTo>
                  <a:lnTo>
                    <a:pt x="3711921" y="1611517"/>
                  </a:lnTo>
                  <a:lnTo>
                    <a:pt x="4092166" y="1702051"/>
                  </a:lnTo>
                  <a:lnTo>
                    <a:pt x="4255128" y="1729212"/>
                  </a:lnTo>
                  <a:lnTo>
                    <a:pt x="4707802" y="1765426"/>
                  </a:lnTo>
                  <a:lnTo>
                    <a:pt x="5151422" y="1756372"/>
                  </a:lnTo>
                  <a:lnTo>
                    <a:pt x="5477346" y="1683945"/>
                  </a:lnTo>
                  <a:lnTo>
                    <a:pt x="5866645" y="1611517"/>
                  </a:lnTo>
                  <a:lnTo>
                    <a:pt x="6437014" y="1394234"/>
                  </a:lnTo>
                  <a:lnTo>
                    <a:pt x="6907794" y="1213164"/>
                  </a:lnTo>
                  <a:lnTo>
                    <a:pt x="7242772" y="995881"/>
                  </a:lnTo>
                  <a:lnTo>
                    <a:pt x="7722606" y="642796"/>
                  </a:lnTo>
                  <a:lnTo>
                    <a:pt x="8084744" y="316871"/>
                  </a:lnTo>
                  <a:lnTo>
                    <a:pt x="8202439" y="162962"/>
                  </a:lnTo>
                  <a:lnTo>
                    <a:pt x="8338241" y="0"/>
                  </a:lnTo>
                  <a:lnTo>
                    <a:pt x="8329188" y="525101"/>
                  </a:lnTo>
                  <a:lnTo>
                    <a:pt x="8148119" y="751438"/>
                  </a:lnTo>
                  <a:lnTo>
                    <a:pt x="7840301" y="1041148"/>
                  </a:lnTo>
                  <a:lnTo>
                    <a:pt x="7523429" y="1285592"/>
                  </a:lnTo>
                  <a:lnTo>
                    <a:pt x="7106970" y="1511929"/>
                  </a:lnTo>
                  <a:lnTo>
                    <a:pt x="6418907" y="1828800"/>
                  </a:lnTo>
                  <a:lnTo>
                    <a:pt x="5957180" y="1991762"/>
                  </a:lnTo>
                  <a:lnTo>
                    <a:pt x="5232903" y="2109457"/>
                  </a:lnTo>
                  <a:lnTo>
                    <a:pt x="4789283" y="2109457"/>
                  </a:lnTo>
                  <a:lnTo>
                    <a:pt x="4264182" y="2046083"/>
                  </a:lnTo>
                  <a:lnTo>
                    <a:pt x="3485584" y="1837853"/>
                  </a:lnTo>
                  <a:lnTo>
                    <a:pt x="2833734" y="1557196"/>
                  </a:lnTo>
                  <a:lnTo>
                    <a:pt x="2353901" y="1339913"/>
                  </a:lnTo>
                  <a:lnTo>
                    <a:pt x="1919334" y="1095469"/>
                  </a:lnTo>
                  <a:lnTo>
                    <a:pt x="1575303" y="905347"/>
                  </a:lnTo>
                  <a:lnTo>
                    <a:pt x="1267485" y="769545"/>
                  </a:lnTo>
                  <a:lnTo>
                    <a:pt x="977774" y="679010"/>
                  </a:lnTo>
                  <a:lnTo>
                    <a:pt x="742384" y="669956"/>
                  </a:lnTo>
                  <a:lnTo>
                    <a:pt x="534154" y="706170"/>
                  </a:lnTo>
                  <a:lnTo>
                    <a:pt x="289711" y="787651"/>
                  </a:lnTo>
                  <a:lnTo>
                    <a:pt x="135802" y="878186"/>
                  </a:lnTo>
                  <a:lnTo>
                    <a:pt x="18107" y="977774"/>
                  </a:lnTo>
                  <a:lnTo>
                    <a:pt x="0" y="697117"/>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grpSp>
          <p:nvGrpSpPr>
            <p:cNvPr id="13" name="Groupe 37"/>
            <p:cNvGrpSpPr>
              <a:grpSpLocks/>
            </p:cNvGrpSpPr>
            <p:nvPr/>
          </p:nvGrpSpPr>
          <p:grpSpPr bwMode="auto">
            <a:xfrm>
              <a:off x="1249377" y="1511928"/>
              <a:ext cx="253498" cy="764944"/>
              <a:chOff x="1249377" y="1511928"/>
              <a:chExt cx="253498" cy="764944"/>
            </a:xfrm>
          </p:grpSpPr>
          <p:sp>
            <p:nvSpPr>
              <p:cNvPr id="16" name="Forme libre 15"/>
              <p:cNvSpPr/>
              <p:nvPr/>
            </p:nvSpPr>
            <p:spPr>
              <a:xfrm>
                <a:off x="1248761" y="1511384"/>
                <a:ext cx="253499" cy="696841"/>
              </a:xfrm>
              <a:custGeom>
                <a:avLst/>
                <a:gdLst>
                  <a:gd name="connsiteX0" fmla="*/ 253497 w 253497"/>
                  <a:gd name="connsiteY0" fmla="*/ 697117 h 697117"/>
                  <a:gd name="connsiteX1" fmla="*/ 144856 w 253497"/>
                  <a:gd name="connsiteY1" fmla="*/ 0 h 697117"/>
                  <a:gd name="connsiteX2" fmla="*/ 99588 w 253497"/>
                  <a:gd name="connsiteY2" fmla="*/ 0 h 697117"/>
                  <a:gd name="connsiteX3" fmla="*/ 0 w 253497"/>
                  <a:gd name="connsiteY3" fmla="*/ 697117 h 697117"/>
                </a:gdLst>
                <a:ahLst/>
                <a:cxnLst>
                  <a:cxn ang="0">
                    <a:pos x="connsiteX0" y="connsiteY0"/>
                  </a:cxn>
                  <a:cxn ang="0">
                    <a:pos x="connsiteX1" y="connsiteY1"/>
                  </a:cxn>
                  <a:cxn ang="0">
                    <a:pos x="connsiteX2" y="connsiteY2"/>
                  </a:cxn>
                  <a:cxn ang="0">
                    <a:pos x="connsiteX3" y="connsiteY3"/>
                  </a:cxn>
                </a:cxnLst>
                <a:rect l="l" t="t" r="r" b="b"/>
                <a:pathLst>
                  <a:path w="253497" h="697117">
                    <a:moveTo>
                      <a:pt x="253497" y="697117"/>
                    </a:moveTo>
                    <a:lnTo>
                      <a:pt x="144856" y="0"/>
                    </a:lnTo>
                    <a:lnTo>
                      <a:pt x="99588" y="0"/>
                    </a:lnTo>
                    <a:lnTo>
                      <a:pt x="0" y="6971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cxnSp>
            <p:nvCxnSpPr>
              <p:cNvPr id="18" name="Connecteur droit 17"/>
              <p:cNvCxnSpPr>
                <a:stCxn id="16" idx="3"/>
                <a:endCxn id="16" idx="0"/>
              </p:cNvCxnSpPr>
              <p:nvPr/>
            </p:nvCxnSpPr>
            <p:spPr>
              <a:xfrm>
                <a:off x="1248761" y="2208225"/>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248761" y="2060602"/>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248761" y="1860598"/>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376244" y="170027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376244" y="1555829"/>
                <a:ext cx="13187" cy="720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248761" y="1771707"/>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248761" y="1771707"/>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248761" y="1916155"/>
                <a:ext cx="25349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66" name="Sous-titre 2"/>
            <p:cNvSpPr txBox="1">
              <a:spLocks/>
            </p:cNvSpPr>
            <p:nvPr/>
          </p:nvSpPr>
          <p:spPr bwMode="auto">
            <a:xfrm>
              <a:off x="539552" y="1316142"/>
              <a:ext cx="7848872" cy="4298032"/>
            </a:xfrm>
            <a:prstGeom prst="rect">
              <a:avLst/>
            </a:prstGeom>
            <a:noFill/>
            <a:ln w="9525">
              <a:noFill/>
              <a:miter lim="800000"/>
              <a:headEnd/>
              <a:tailEnd/>
            </a:ln>
          </p:spPr>
          <p:txBody>
            <a:bodyPr/>
            <a:lstStyle/>
            <a:p>
              <a:pPr algn="ctr">
                <a:spcBef>
                  <a:spcPct val="20000"/>
                </a:spcBef>
                <a:buFont typeface="Arial" charset="0"/>
                <a:buNone/>
              </a:pPr>
              <a:endParaRPr lang="en-US" sz="3200">
                <a:latin typeface="Calibri" pitchFamily="34" charset="0"/>
              </a:endParaRPr>
            </a:p>
          </p:txBody>
        </p:sp>
        <p:sp>
          <p:nvSpPr>
            <p:cNvPr id="37" name="Forme libre 36"/>
            <p:cNvSpPr/>
            <p:nvPr/>
          </p:nvSpPr>
          <p:spPr>
            <a:xfrm>
              <a:off x="573255" y="2087587"/>
              <a:ext cx="8340536" cy="2366716"/>
            </a:xfrm>
            <a:custGeom>
              <a:avLst/>
              <a:gdLst>
                <a:gd name="connsiteX0" fmla="*/ 24018 w 8339880"/>
                <a:gd name="connsiteY0" fmla="*/ 160280 h 2366791"/>
                <a:gd name="connsiteX1" fmla="*/ 259408 w 8339880"/>
                <a:gd name="connsiteY1" fmla="*/ 105959 h 2366791"/>
                <a:gd name="connsiteX2" fmla="*/ 558172 w 8339880"/>
                <a:gd name="connsiteY2" fmla="*/ 105959 h 2366791"/>
                <a:gd name="connsiteX3" fmla="*/ 920311 w 8339880"/>
                <a:gd name="connsiteY3" fmla="*/ 96906 h 2366791"/>
                <a:gd name="connsiteX4" fmla="*/ 1843764 w 8339880"/>
                <a:gd name="connsiteY4" fmla="*/ 87852 h 2366791"/>
                <a:gd name="connsiteX5" fmla="*/ 2133475 w 8339880"/>
                <a:gd name="connsiteY5" fmla="*/ 214601 h 2366791"/>
                <a:gd name="connsiteX6" fmla="*/ 2531828 w 8339880"/>
                <a:gd name="connsiteY6" fmla="*/ 223654 h 2366791"/>
                <a:gd name="connsiteX7" fmla="*/ 3011661 w 8339880"/>
                <a:gd name="connsiteY7" fmla="*/ 42585 h 2366791"/>
                <a:gd name="connsiteX8" fmla="*/ 3247051 w 8339880"/>
                <a:gd name="connsiteY8" fmla="*/ 96906 h 2366791"/>
                <a:gd name="connsiteX9" fmla="*/ 3482441 w 8339880"/>
                <a:gd name="connsiteY9" fmla="*/ 169333 h 2366791"/>
                <a:gd name="connsiteX10" fmla="*/ 3672564 w 8339880"/>
                <a:gd name="connsiteY10" fmla="*/ 196494 h 2366791"/>
                <a:gd name="connsiteX11" fmla="*/ 3880794 w 8339880"/>
                <a:gd name="connsiteY11" fmla="*/ 196494 h 2366791"/>
                <a:gd name="connsiteX12" fmla="*/ 4360628 w 8339880"/>
                <a:gd name="connsiteY12" fmla="*/ 96906 h 2366791"/>
                <a:gd name="connsiteX13" fmla="*/ 4650339 w 8339880"/>
                <a:gd name="connsiteY13" fmla="*/ 42585 h 2366791"/>
                <a:gd name="connsiteX14" fmla="*/ 4722766 w 8339880"/>
                <a:gd name="connsiteY14" fmla="*/ 51638 h 2366791"/>
                <a:gd name="connsiteX15" fmla="*/ 4940049 w 8339880"/>
                <a:gd name="connsiteY15" fmla="*/ 124066 h 2366791"/>
                <a:gd name="connsiteX16" fmla="*/ 5075851 w 8339880"/>
                <a:gd name="connsiteY16" fmla="*/ 178387 h 2366791"/>
                <a:gd name="connsiteX17" fmla="*/ 5329348 w 8339880"/>
                <a:gd name="connsiteY17" fmla="*/ 214601 h 2366791"/>
                <a:gd name="connsiteX18" fmla="*/ 5890663 w 8339880"/>
                <a:gd name="connsiteY18" fmla="*/ 133119 h 2366791"/>
                <a:gd name="connsiteX19" fmla="*/ 5944984 w 8339880"/>
                <a:gd name="connsiteY19" fmla="*/ 105959 h 2366791"/>
                <a:gd name="connsiteX20" fmla="*/ 6117000 w 8339880"/>
                <a:gd name="connsiteY20" fmla="*/ 124066 h 2366791"/>
                <a:gd name="connsiteX21" fmla="*/ 6279962 w 8339880"/>
                <a:gd name="connsiteY21" fmla="*/ 187440 h 2366791"/>
                <a:gd name="connsiteX22" fmla="*/ 6506299 w 8339880"/>
                <a:gd name="connsiteY22" fmla="*/ 223654 h 2366791"/>
                <a:gd name="connsiteX23" fmla="*/ 6633047 w 8339880"/>
                <a:gd name="connsiteY23" fmla="*/ 214601 h 2366791"/>
                <a:gd name="connsiteX24" fmla="*/ 6768849 w 8339880"/>
                <a:gd name="connsiteY24" fmla="*/ 205547 h 2366791"/>
                <a:gd name="connsiteX25" fmla="*/ 6995186 w 8339880"/>
                <a:gd name="connsiteY25" fmla="*/ 169333 h 2366791"/>
                <a:gd name="connsiteX26" fmla="*/ 7067614 w 8339880"/>
                <a:gd name="connsiteY26" fmla="*/ 133119 h 2366791"/>
                <a:gd name="connsiteX27" fmla="*/ 7230576 w 8339880"/>
                <a:gd name="connsiteY27" fmla="*/ 115012 h 2366791"/>
                <a:gd name="connsiteX28" fmla="*/ 7366378 w 8339880"/>
                <a:gd name="connsiteY28" fmla="*/ 115012 h 2366791"/>
                <a:gd name="connsiteX29" fmla="*/ 7538394 w 8339880"/>
                <a:gd name="connsiteY29" fmla="*/ 187440 h 2366791"/>
                <a:gd name="connsiteX30" fmla="*/ 7619875 w 8339880"/>
                <a:gd name="connsiteY30" fmla="*/ 205547 h 2366791"/>
                <a:gd name="connsiteX31" fmla="*/ 7773784 w 8339880"/>
                <a:gd name="connsiteY31" fmla="*/ 160280 h 2366791"/>
                <a:gd name="connsiteX32" fmla="*/ 7972960 w 8339880"/>
                <a:gd name="connsiteY32" fmla="*/ 115012 h 2366791"/>
                <a:gd name="connsiteX33" fmla="*/ 8117816 w 8339880"/>
                <a:gd name="connsiteY33" fmla="*/ 87852 h 2366791"/>
                <a:gd name="connsiteX34" fmla="*/ 8280778 w 8339880"/>
                <a:gd name="connsiteY34" fmla="*/ 78799 h 2366791"/>
                <a:gd name="connsiteX35" fmla="*/ 8335099 w 8339880"/>
                <a:gd name="connsiteY35" fmla="*/ 78799 h 2366791"/>
                <a:gd name="connsiteX36" fmla="*/ 8335099 w 8339880"/>
                <a:gd name="connsiteY36" fmla="*/ 1138054 h 2366791"/>
                <a:gd name="connsiteX37" fmla="*/ 8316992 w 8339880"/>
                <a:gd name="connsiteY37" fmla="*/ 1156161 h 2366791"/>
                <a:gd name="connsiteX38" fmla="*/ 8108762 w 8339880"/>
                <a:gd name="connsiteY38" fmla="*/ 1301016 h 2366791"/>
                <a:gd name="connsiteX39" fmla="*/ 7701356 w 8339880"/>
                <a:gd name="connsiteY39" fmla="*/ 1527353 h 2366791"/>
                <a:gd name="connsiteX40" fmla="*/ 7339218 w 8339880"/>
                <a:gd name="connsiteY40" fmla="*/ 1717476 h 2366791"/>
                <a:gd name="connsiteX41" fmla="*/ 6931812 w 8339880"/>
                <a:gd name="connsiteY41" fmla="*/ 1898545 h 2366791"/>
                <a:gd name="connsiteX42" fmla="*/ 6252802 w 8339880"/>
                <a:gd name="connsiteY42" fmla="*/ 2115828 h 2366791"/>
                <a:gd name="connsiteX43" fmla="*/ 5890663 w 8339880"/>
                <a:gd name="connsiteY43" fmla="*/ 2224470 h 2366791"/>
                <a:gd name="connsiteX44" fmla="*/ 5356509 w 8339880"/>
                <a:gd name="connsiteY44" fmla="*/ 2324058 h 2366791"/>
                <a:gd name="connsiteX45" fmla="*/ 5084905 w 8339880"/>
                <a:gd name="connsiteY45" fmla="*/ 2351218 h 2366791"/>
                <a:gd name="connsiteX46" fmla="*/ 4659392 w 8339880"/>
                <a:gd name="connsiteY46" fmla="*/ 2360272 h 2366791"/>
                <a:gd name="connsiteX47" fmla="*/ 4079970 w 8339880"/>
                <a:gd name="connsiteY47" fmla="*/ 2251630 h 2366791"/>
                <a:gd name="connsiteX48" fmla="*/ 3337586 w 8339880"/>
                <a:gd name="connsiteY48" fmla="*/ 2034347 h 2366791"/>
                <a:gd name="connsiteX49" fmla="*/ 2903020 w 8339880"/>
                <a:gd name="connsiteY49" fmla="*/ 1853278 h 2366791"/>
                <a:gd name="connsiteX50" fmla="*/ 2450346 w 8339880"/>
                <a:gd name="connsiteY50" fmla="*/ 1663155 h 2366791"/>
                <a:gd name="connsiteX51" fmla="*/ 2079154 w 8339880"/>
                <a:gd name="connsiteY51" fmla="*/ 1482086 h 2366791"/>
                <a:gd name="connsiteX52" fmla="*/ 1653641 w 8339880"/>
                <a:gd name="connsiteY52" fmla="*/ 1237642 h 2366791"/>
                <a:gd name="connsiteX53" fmla="*/ 1273396 w 8339880"/>
                <a:gd name="connsiteY53" fmla="*/ 1056573 h 2366791"/>
                <a:gd name="connsiteX54" fmla="*/ 911257 w 8339880"/>
                <a:gd name="connsiteY54" fmla="*/ 975092 h 2366791"/>
                <a:gd name="connsiteX55" fmla="*/ 757348 w 8339880"/>
                <a:gd name="connsiteY55" fmla="*/ 966038 h 2366791"/>
                <a:gd name="connsiteX56" fmla="*/ 585333 w 8339880"/>
                <a:gd name="connsiteY56" fmla="*/ 993199 h 2366791"/>
                <a:gd name="connsiteX57" fmla="*/ 440477 w 8339880"/>
                <a:gd name="connsiteY57" fmla="*/ 1020359 h 2366791"/>
                <a:gd name="connsiteX58" fmla="*/ 331836 w 8339880"/>
                <a:gd name="connsiteY58" fmla="*/ 1083733 h 2366791"/>
                <a:gd name="connsiteX59" fmla="*/ 177927 w 8339880"/>
                <a:gd name="connsiteY59" fmla="*/ 1156161 h 2366791"/>
                <a:gd name="connsiteX60" fmla="*/ 87392 w 8339880"/>
                <a:gd name="connsiteY60" fmla="*/ 1219535 h 2366791"/>
                <a:gd name="connsiteX61" fmla="*/ 14964 w 8339880"/>
                <a:gd name="connsiteY61" fmla="*/ 1219535 h 2366791"/>
                <a:gd name="connsiteX62" fmla="*/ 24018 w 8339880"/>
                <a:gd name="connsiteY62" fmla="*/ 160280 h 236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339880" h="2366791">
                  <a:moveTo>
                    <a:pt x="24018" y="160280"/>
                  </a:moveTo>
                  <a:cubicBezTo>
                    <a:pt x="64759" y="-25316"/>
                    <a:pt x="170382" y="115012"/>
                    <a:pt x="259408" y="105959"/>
                  </a:cubicBezTo>
                  <a:cubicBezTo>
                    <a:pt x="348434" y="96905"/>
                    <a:pt x="448022" y="107468"/>
                    <a:pt x="558172" y="105959"/>
                  </a:cubicBezTo>
                  <a:cubicBezTo>
                    <a:pt x="668322" y="104450"/>
                    <a:pt x="920311" y="96906"/>
                    <a:pt x="920311" y="96906"/>
                  </a:cubicBezTo>
                  <a:cubicBezTo>
                    <a:pt x="1134576" y="93888"/>
                    <a:pt x="1641570" y="68236"/>
                    <a:pt x="1843764" y="87852"/>
                  </a:cubicBezTo>
                  <a:cubicBezTo>
                    <a:pt x="2045958" y="107468"/>
                    <a:pt x="2018798" y="191967"/>
                    <a:pt x="2133475" y="214601"/>
                  </a:cubicBezTo>
                  <a:cubicBezTo>
                    <a:pt x="2248152" y="237235"/>
                    <a:pt x="2385464" y="252323"/>
                    <a:pt x="2531828" y="223654"/>
                  </a:cubicBezTo>
                  <a:cubicBezTo>
                    <a:pt x="2678192" y="194985"/>
                    <a:pt x="2892457" y="63710"/>
                    <a:pt x="3011661" y="42585"/>
                  </a:cubicBezTo>
                  <a:cubicBezTo>
                    <a:pt x="3130865" y="21460"/>
                    <a:pt x="3168588" y="75781"/>
                    <a:pt x="3247051" y="96906"/>
                  </a:cubicBezTo>
                  <a:cubicBezTo>
                    <a:pt x="3325514" y="118031"/>
                    <a:pt x="3411522" y="152735"/>
                    <a:pt x="3482441" y="169333"/>
                  </a:cubicBezTo>
                  <a:cubicBezTo>
                    <a:pt x="3553360" y="185931"/>
                    <a:pt x="3606172" y="191967"/>
                    <a:pt x="3672564" y="196494"/>
                  </a:cubicBezTo>
                  <a:cubicBezTo>
                    <a:pt x="3738956" y="201021"/>
                    <a:pt x="3766117" y="213092"/>
                    <a:pt x="3880794" y="196494"/>
                  </a:cubicBezTo>
                  <a:cubicBezTo>
                    <a:pt x="3995471" y="179896"/>
                    <a:pt x="4232371" y="122557"/>
                    <a:pt x="4360628" y="96906"/>
                  </a:cubicBezTo>
                  <a:cubicBezTo>
                    <a:pt x="4488885" y="71255"/>
                    <a:pt x="4589983" y="50130"/>
                    <a:pt x="4650339" y="42585"/>
                  </a:cubicBezTo>
                  <a:cubicBezTo>
                    <a:pt x="4710695" y="35040"/>
                    <a:pt x="4674481" y="38058"/>
                    <a:pt x="4722766" y="51638"/>
                  </a:cubicBezTo>
                  <a:cubicBezTo>
                    <a:pt x="4771051" y="65218"/>
                    <a:pt x="4881202" y="102941"/>
                    <a:pt x="4940049" y="124066"/>
                  </a:cubicBezTo>
                  <a:cubicBezTo>
                    <a:pt x="4998897" y="145191"/>
                    <a:pt x="5010968" y="163298"/>
                    <a:pt x="5075851" y="178387"/>
                  </a:cubicBezTo>
                  <a:cubicBezTo>
                    <a:pt x="5140734" y="193476"/>
                    <a:pt x="5193546" y="222146"/>
                    <a:pt x="5329348" y="214601"/>
                  </a:cubicBezTo>
                  <a:cubicBezTo>
                    <a:pt x="5465150" y="207056"/>
                    <a:pt x="5788057" y="151226"/>
                    <a:pt x="5890663" y="133119"/>
                  </a:cubicBezTo>
                  <a:cubicBezTo>
                    <a:pt x="5993269" y="115012"/>
                    <a:pt x="5907261" y="107468"/>
                    <a:pt x="5944984" y="105959"/>
                  </a:cubicBezTo>
                  <a:cubicBezTo>
                    <a:pt x="5982707" y="104450"/>
                    <a:pt x="6061170" y="110486"/>
                    <a:pt x="6117000" y="124066"/>
                  </a:cubicBezTo>
                  <a:cubicBezTo>
                    <a:pt x="6172830" y="137646"/>
                    <a:pt x="6215079" y="170842"/>
                    <a:pt x="6279962" y="187440"/>
                  </a:cubicBezTo>
                  <a:cubicBezTo>
                    <a:pt x="6344845" y="204038"/>
                    <a:pt x="6447452" y="219127"/>
                    <a:pt x="6506299" y="223654"/>
                  </a:cubicBezTo>
                  <a:lnTo>
                    <a:pt x="6633047" y="214601"/>
                  </a:lnTo>
                  <a:cubicBezTo>
                    <a:pt x="6676805" y="211583"/>
                    <a:pt x="6708493" y="213092"/>
                    <a:pt x="6768849" y="205547"/>
                  </a:cubicBezTo>
                  <a:cubicBezTo>
                    <a:pt x="6829205" y="198002"/>
                    <a:pt x="6945392" y="181404"/>
                    <a:pt x="6995186" y="169333"/>
                  </a:cubicBezTo>
                  <a:cubicBezTo>
                    <a:pt x="7044980" y="157262"/>
                    <a:pt x="7028382" y="142172"/>
                    <a:pt x="7067614" y="133119"/>
                  </a:cubicBezTo>
                  <a:cubicBezTo>
                    <a:pt x="7106846" y="124065"/>
                    <a:pt x="7180782" y="118030"/>
                    <a:pt x="7230576" y="115012"/>
                  </a:cubicBezTo>
                  <a:cubicBezTo>
                    <a:pt x="7280370" y="111994"/>
                    <a:pt x="7315075" y="102941"/>
                    <a:pt x="7366378" y="115012"/>
                  </a:cubicBezTo>
                  <a:cubicBezTo>
                    <a:pt x="7417681" y="127083"/>
                    <a:pt x="7496145" y="172351"/>
                    <a:pt x="7538394" y="187440"/>
                  </a:cubicBezTo>
                  <a:cubicBezTo>
                    <a:pt x="7580644" y="202529"/>
                    <a:pt x="7580644" y="210074"/>
                    <a:pt x="7619875" y="205547"/>
                  </a:cubicBezTo>
                  <a:cubicBezTo>
                    <a:pt x="7659106" y="201020"/>
                    <a:pt x="7714937" y="175369"/>
                    <a:pt x="7773784" y="160280"/>
                  </a:cubicBezTo>
                  <a:cubicBezTo>
                    <a:pt x="7832631" y="145191"/>
                    <a:pt x="7915621" y="127083"/>
                    <a:pt x="7972960" y="115012"/>
                  </a:cubicBezTo>
                  <a:cubicBezTo>
                    <a:pt x="8030299" y="102941"/>
                    <a:pt x="8066513" y="93887"/>
                    <a:pt x="8117816" y="87852"/>
                  </a:cubicBezTo>
                  <a:cubicBezTo>
                    <a:pt x="8169119" y="81817"/>
                    <a:pt x="8244564" y="80308"/>
                    <a:pt x="8280778" y="78799"/>
                  </a:cubicBezTo>
                  <a:cubicBezTo>
                    <a:pt x="8316992" y="77290"/>
                    <a:pt x="8326046" y="-97743"/>
                    <a:pt x="8335099" y="78799"/>
                  </a:cubicBezTo>
                  <a:cubicBezTo>
                    <a:pt x="8344152" y="255341"/>
                    <a:pt x="8338117" y="958494"/>
                    <a:pt x="8335099" y="1138054"/>
                  </a:cubicBezTo>
                  <a:cubicBezTo>
                    <a:pt x="8332081" y="1317614"/>
                    <a:pt x="8354715" y="1129001"/>
                    <a:pt x="8316992" y="1156161"/>
                  </a:cubicBezTo>
                  <a:cubicBezTo>
                    <a:pt x="8279269" y="1183321"/>
                    <a:pt x="8211368" y="1239151"/>
                    <a:pt x="8108762" y="1301016"/>
                  </a:cubicBezTo>
                  <a:cubicBezTo>
                    <a:pt x="8006156" y="1362881"/>
                    <a:pt x="7829613" y="1457943"/>
                    <a:pt x="7701356" y="1527353"/>
                  </a:cubicBezTo>
                  <a:cubicBezTo>
                    <a:pt x="7573099" y="1596763"/>
                    <a:pt x="7467475" y="1655611"/>
                    <a:pt x="7339218" y="1717476"/>
                  </a:cubicBezTo>
                  <a:cubicBezTo>
                    <a:pt x="7210961" y="1779341"/>
                    <a:pt x="7112881" y="1832153"/>
                    <a:pt x="6931812" y="1898545"/>
                  </a:cubicBezTo>
                  <a:cubicBezTo>
                    <a:pt x="6750743" y="1964937"/>
                    <a:pt x="6426327" y="2061507"/>
                    <a:pt x="6252802" y="2115828"/>
                  </a:cubicBezTo>
                  <a:cubicBezTo>
                    <a:pt x="6079277" y="2170149"/>
                    <a:pt x="6040045" y="2189765"/>
                    <a:pt x="5890663" y="2224470"/>
                  </a:cubicBezTo>
                  <a:cubicBezTo>
                    <a:pt x="5741281" y="2259175"/>
                    <a:pt x="5490802" y="2302933"/>
                    <a:pt x="5356509" y="2324058"/>
                  </a:cubicBezTo>
                  <a:cubicBezTo>
                    <a:pt x="5222216" y="2345183"/>
                    <a:pt x="5201091" y="2345182"/>
                    <a:pt x="5084905" y="2351218"/>
                  </a:cubicBezTo>
                  <a:cubicBezTo>
                    <a:pt x="4968719" y="2357254"/>
                    <a:pt x="4826881" y="2376870"/>
                    <a:pt x="4659392" y="2360272"/>
                  </a:cubicBezTo>
                  <a:cubicBezTo>
                    <a:pt x="4491903" y="2343674"/>
                    <a:pt x="4300271" y="2305951"/>
                    <a:pt x="4079970" y="2251630"/>
                  </a:cubicBezTo>
                  <a:cubicBezTo>
                    <a:pt x="3859669" y="2197309"/>
                    <a:pt x="3533744" y="2100739"/>
                    <a:pt x="3337586" y="2034347"/>
                  </a:cubicBezTo>
                  <a:cubicBezTo>
                    <a:pt x="3141428" y="1967955"/>
                    <a:pt x="2903020" y="1853278"/>
                    <a:pt x="2903020" y="1853278"/>
                  </a:cubicBezTo>
                  <a:cubicBezTo>
                    <a:pt x="2755147" y="1791413"/>
                    <a:pt x="2587657" y="1725020"/>
                    <a:pt x="2450346" y="1663155"/>
                  </a:cubicBezTo>
                  <a:cubicBezTo>
                    <a:pt x="2313035" y="1601290"/>
                    <a:pt x="2211938" y="1553005"/>
                    <a:pt x="2079154" y="1482086"/>
                  </a:cubicBezTo>
                  <a:cubicBezTo>
                    <a:pt x="1946370" y="1411167"/>
                    <a:pt x="1787934" y="1308561"/>
                    <a:pt x="1653641" y="1237642"/>
                  </a:cubicBezTo>
                  <a:cubicBezTo>
                    <a:pt x="1519348" y="1166723"/>
                    <a:pt x="1397127" y="1100331"/>
                    <a:pt x="1273396" y="1056573"/>
                  </a:cubicBezTo>
                  <a:cubicBezTo>
                    <a:pt x="1149665" y="1012815"/>
                    <a:pt x="997265" y="990181"/>
                    <a:pt x="911257" y="975092"/>
                  </a:cubicBezTo>
                  <a:cubicBezTo>
                    <a:pt x="825249" y="960003"/>
                    <a:pt x="811669" y="963020"/>
                    <a:pt x="757348" y="966038"/>
                  </a:cubicBezTo>
                  <a:cubicBezTo>
                    <a:pt x="703027" y="969056"/>
                    <a:pt x="638145" y="984146"/>
                    <a:pt x="585333" y="993199"/>
                  </a:cubicBezTo>
                  <a:cubicBezTo>
                    <a:pt x="532521" y="1002252"/>
                    <a:pt x="482726" y="1005270"/>
                    <a:pt x="440477" y="1020359"/>
                  </a:cubicBezTo>
                  <a:cubicBezTo>
                    <a:pt x="398228" y="1035448"/>
                    <a:pt x="375594" y="1061099"/>
                    <a:pt x="331836" y="1083733"/>
                  </a:cubicBezTo>
                  <a:cubicBezTo>
                    <a:pt x="288078" y="1106367"/>
                    <a:pt x="218668" y="1133527"/>
                    <a:pt x="177927" y="1156161"/>
                  </a:cubicBezTo>
                  <a:cubicBezTo>
                    <a:pt x="137186" y="1178795"/>
                    <a:pt x="114553" y="1208973"/>
                    <a:pt x="87392" y="1219535"/>
                  </a:cubicBezTo>
                  <a:cubicBezTo>
                    <a:pt x="60232" y="1230097"/>
                    <a:pt x="25526" y="1394569"/>
                    <a:pt x="14964" y="1219535"/>
                  </a:cubicBezTo>
                  <a:cubicBezTo>
                    <a:pt x="4402" y="1044501"/>
                    <a:pt x="-16723" y="345876"/>
                    <a:pt x="24018" y="160280"/>
                  </a:cubicBezTo>
                  <a:close/>
                </a:path>
              </a:pathLst>
            </a:cu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3500000" scaled="1"/>
              <a:tileRect/>
            </a:gra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fr-FR" dirty="0">
                <a:solidFill>
                  <a:schemeClr val="tx1"/>
                </a:solidFill>
              </a:endParaRPr>
            </a:p>
          </p:txBody>
        </p:sp>
        <p:grpSp>
          <p:nvGrpSpPr>
            <p:cNvPr id="15" name="Groupe 38"/>
            <p:cNvGrpSpPr>
              <a:grpSpLocks/>
            </p:cNvGrpSpPr>
            <p:nvPr/>
          </p:nvGrpSpPr>
          <p:grpSpPr bwMode="auto">
            <a:xfrm>
              <a:off x="8360875" y="1511928"/>
              <a:ext cx="253498" cy="764944"/>
              <a:chOff x="1249377" y="1511928"/>
              <a:chExt cx="253498" cy="764944"/>
            </a:xfrm>
          </p:grpSpPr>
          <p:sp>
            <p:nvSpPr>
              <p:cNvPr id="40" name="Forme libre 39"/>
              <p:cNvSpPr/>
              <p:nvPr/>
            </p:nvSpPr>
            <p:spPr>
              <a:xfrm>
                <a:off x="1249871" y="1511384"/>
                <a:ext cx="253499" cy="696841"/>
              </a:xfrm>
              <a:custGeom>
                <a:avLst/>
                <a:gdLst>
                  <a:gd name="connsiteX0" fmla="*/ 253497 w 253497"/>
                  <a:gd name="connsiteY0" fmla="*/ 697117 h 697117"/>
                  <a:gd name="connsiteX1" fmla="*/ 144856 w 253497"/>
                  <a:gd name="connsiteY1" fmla="*/ 0 h 697117"/>
                  <a:gd name="connsiteX2" fmla="*/ 99588 w 253497"/>
                  <a:gd name="connsiteY2" fmla="*/ 0 h 697117"/>
                  <a:gd name="connsiteX3" fmla="*/ 0 w 253497"/>
                  <a:gd name="connsiteY3" fmla="*/ 697117 h 697117"/>
                </a:gdLst>
                <a:ahLst/>
                <a:cxnLst>
                  <a:cxn ang="0">
                    <a:pos x="connsiteX0" y="connsiteY0"/>
                  </a:cxn>
                  <a:cxn ang="0">
                    <a:pos x="connsiteX1" y="connsiteY1"/>
                  </a:cxn>
                  <a:cxn ang="0">
                    <a:pos x="connsiteX2" y="connsiteY2"/>
                  </a:cxn>
                  <a:cxn ang="0">
                    <a:pos x="connsiteX3" y="connsiteY3"/>
                  </a:cxn>
                </a:cxnLst>
                <a:rect l="l" t="t" r="r" b="b"/>
                <a:pathLst>
                  <a:path w="253497" h="697117">
                    <a:moveTo>
                      <a:pt x="253497" y="697117"/>
                    </a:moveTo>
                    <a:lnTo>
                      <a:pt x="144856" y="0"/>
                    </a:lnTo>
                    <a:lnTo>
                      <a:pt x="99588" y="0"/>
                    </a:lnTo>
                    <a:lnTo>
                      <a:pt x="0" y="6971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cxnSp>
            <p:nvCxnSpPr>
              <p:cNvPr id="41" name="Connecteur droit 40"/>
              <p:cNvCxnSpPr>
                <a:stCxn id="40" idx="3"/>
                <a:endCxn id="40" idx="0"/>
              </p:cNvCxnSpPr>
              <p:nvPr/>
            </p:nvCxnSpPr>
            <p:spPr>
              <a:xfrm>
                <a:off x="1249871" y="2208225"/>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1249871" y="2060602"/>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249871" y="1860598"/>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1377353" y="170027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1377353" y="1555829"/>
                <a:ext cx="14653" cy="720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1249871" y="1771707"/>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249871" y="1771707"/>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1249871" y="1916155"/>
                <a:ext cx="25349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Forme libre 5"/>
            <p:cNvSpPr/>
            <p:nvPr/>
          </p:nvSpPr>
          <p:spPr>
            <a:xfrm>
              <a:off x="570324" y="3051099"/>
              <a:ext cx="8365446" cy="1601622"/>
            </a:xfrm>
            <a:custGeom>
              <a:avLst/>
              <a:gdLst>
                <a:gd name="connsiteX0" fmla="*/ 0 w 8365402"/>
                <a:gd name="connsiteY0" fmla="*/ 362138 h 1602463"/>
                <a:gd name="connsiteX1" fmla="*/ 181070 w 8365402"/>
                <a:gd name="connsiteY1" fmla="*/ 253497 h 1602463"/>
                <a:gd name="connsiteX2" fmla="*/ 371192 w 8365402"/>
                <a:gd name="connsiteY2" fmla="*/ 162962 h 1602463"/>
                <a:gd name="connsiteX3" fmla="*/ 525101 w 8365402"/>
                <a:gd name="connsiteY3" fmla="*/ 54321 h 1602463"/>
                <a:gd name="connsiteX4" fmla="*/ 778598 w 8365402"/>
                <a:gd name="connsiteY4" fmla="*/ 0 h 1602463"/>
                <a:gd name="connsiteX5" fmla="*/ 941561 w 8365402"/>
                <a:gd name="connsiteY5" fmla="*/ 45267 h 1602463"/>
                <a:gd name="connsiteX6" fmla="*/ 1176951 w 8365402"/>
                <a:gd name="connsiteY6" fmla="*/ 81481 h 1602463"/>
                <a:gd name="connsiteX7" fmla="*/ 1385181 w 8365402"/>
                <a:gd name="connsiteY7" fmla="*/ 153909 h 1602463"/>
                <a:gd name="connsiteX8" fmla="*/ 1711105 w 8365402"/>
                <a:gd name="connsiteY8" fmla="*/ 334978 h 1602463"/>
                <a:gd name="connsiteX9" fmla="*/ 1973656 w 8365402"/>
                <a:gd name="connsiteY9" fmla="*/ 497940 h 1602463"/>
                <a:gd name="connsiteX10" fmla="*/ 2209046 w 8365402"/>
                <a:gd name="connsiteY10" fmla="*/ 624689 h 1602463"/>
                <a:gd name="connsiteX11" fmla="*/ 2534971 w 8365402"/>
                <a:gd name="connsiteY11" fmla="*/ 769544 h 1602463"/>
                <a:gd name="connsiteX12" fmla="*/ 2815628 w 8365402"/>
                <a:gd name="connsiteY12" fmla="*/ 896293 h 1602463"/>
                <a:gd name="connsiteX13" fmla="*/ 3168713 w 8365402"/>
                <a:gd name="connsiteY13" fmla="*/ 1032095 h 1602463"/>
                <a:gd name="connsiteX14" fmla="*/ 3485584 w 8365402"/>
                <a:gd name="connsiteY14" fmla="*/ 1140736 h 1602463"/>
                <a:gd name="connsiteX15" fmla="*/ 3983525 w 8365402"/>
                <a:gd name="connsiteY15" fmla="*/ 1285592 h 1602463"/>
                <a:gd name="connsiteX16" fmla="*/ 4372824 w 8365402"/>
                <a:gd name="connsiteY16" fmla="*/ 1376127 h 1602463"/>
                <a:gd name="connsiteX17" fmla="*/ 4780230 w 8365402"/>
                <a:gd name="connsiteY17" fmla="*/ 1439501 h 1602463"/>
                <a:gd name="connsiteX18" fmla="*/ 5042781 w 8365402"/>
                <a:gd name="connsiteY18" fmla="*/ 1421394 h 1602463"/>
                <a:gd name="connsiteX19" fmla="*/ 5314384 w 8365402"/>
                <a:gd name="connsiteY19" fmla="*/ 1394233 h 1602463"/>
                <a:gd name="connsiteX20" fmla="*/ 5685577 w 8365402"/>
                <a:gd name="connsiteY20" fmla="*/ 1321806 h 1602463"/>
                <a:gd name="connsiteX21" fmla="*/ 6047715 w 8365402"/>
                <a:gd name="connsiteY21" fmla="*/ 1231271 h 1602463"/>
                <a:gd name="connsiteX22" fmla="*/ 6726725 w 8365402"/>
                <a:gd name="connsiteY22" fmla="*/ 1013988 h 1602463"/>
                <a:gd name="connsiteX23" fmla="*/ 7269933 w 8365402"/>
                <a:gd name="connsiteY23" fmla="*/ 778598 h 1602463"/>
                <a:gd name="connsiteX24" fmla="*/ 7731660 w 8365402"/>
                <a:gd name="connsiteY24" fmla="*/ 543208 h 1602463"/>
                <a:gd name="connsiteX25" fmla="*/ 8256761 w 8365402"/>
                <a:gd name="connsiteY25" fmla="*/ 244443 h 1602463"/>
                <a:gd name="connsiteX26" fmla="*/ 8365402 w 8365402"/>
                <a:gd name="connsiteY26" fmla="*/ 172016 h 1602463"/>
                <a:gd name="connsiteX27" fmla="*/ 8329188 w 8365402"/>
                <a:gd name="connsiteY27" fmla="*/ 452673 h 1602463"/>
                <a:gd name="connsiteX28" fmla="*/ 7858408 w 8365402"/>
                <a:gd name="connsiteY28" fmla="*/ 697117 h 1602463"/>
                <a:gd name="connsiteX29" fmla="*/ 7441949 w 8365402"/>
                <a:gd name="connsiteY29" fmla="*/ 914400 h 1602463"/>
                <a:gd name="connsiteX30" fmla="*/ 7088864 w 8365402"/>
                <a:gd name="connsiteY30" fmla="*/ 1086416 h 1602463"/>
                <a:gd name="connsiteX31" fmla="*/ 6618083 w 8365402"/>
                <a:gd name="connsiteY31" fmla="*/ 1276538 h 1602463"/>
                <a:gd name="connsiteX32" fmla="*/ 6074876 w 8365402"/>
                <a:gd name="connsiteY32" fmla="*/ 1457608 h 1602463"/>
                <a:gd name="connsiteX33" fmla="*/ 5531668 w 8365402"/>
                <a:gd name="connsiteY33" fmla="*/ 1575303 h 1602463"/>
                <a:gd name="connsiteX34" fmla="*/ 4879818 w 8365402"/>
                <a:gd name="connsiteY34" fmla="*/ 1602463 h 1602463"/>
                <a:gd name="connsiteX35" fmla="*/ 4173648 w 8365402"/>
                <a:gd name="connsiteY35" fmla="*/ 1539089 h 1602463"/>
                <a:gd name="connsiteX36" fmla="*/ 3748135 w 8365402"/>
                <a:gd name="connsiteY36" fmla="*/ 1421394 h 1602463"/>
                <a:gd name="connsiteX37" fmla="*/ 3186820 w 8365402"/>
                <a:gd name="connsiteY37" fmla="*/ 1222218 h 1602463"/>
                <a:gd name="connsiteX38" fmla="*/ 2562131 w 8365402"/>
                <a:gd name="connsiteY38" fmla="*/ 977774 h 1602463"/>
                <a:gd name="connsiteX39" fmla="*/ 2245260 w 8365402"/>
                <a:gd name="connsiteY39" fmla="*/ 814812 h 1602463"/>
                <a:gd name="connsiteX40" fmla="*/ 1711105 w 8365402"/>
                <a:gd name="connsiteY40" fmla="*/ 534154 h 1602463"/>
                <a:gd name="connsiteX41" fmla="*/ 1376127 w 8365402"/>
                <a:gd name="connsiteY41" fmla="*/ 380245 h 1602463"/>
                <a:gd name="connsiteX42" fmla="*/ 977775 w 8365402"/>
                <a:gd name="connsiteY42" fmla="*/ 244443 h 1602463"/>
                <a:gd name="connsiteX43" fmla="*/ 796705 w 8365402"/>
                <a:gd name="connsiteY43" fmla="*/ 217283 h 1602463"/>
                <a:gd name="connsiteX44" fmla="*/ 570369 w 8365402"/>
                <a:gd name="connsiteY44" fmla="*/ 253497 h 1602463"/>
                <a:gd name="connsiteX45" fmla="*/ 271604 w 8365402"/>
                <a:gd name="connsiteY45" fmla="*/ 380245 h 1602463"/>
                <a:gd name="connsiteX46" fmla="*/ 18107 w 8365402"/>
                <a:gd name="connsiteY46" fmla="*/ 506994 h 1602463"/>
                <a:gd name="connsiteX47" fmla="*/ 0 w 8365402"/>
                <a:gd name="connsiteY47" fmla="*/ 362138 h 1602463"/>
                <a:gd name="connsiteX0" fmla="*/ 0 w 8365402"/>
                <a:gd name="connsiteY0" fmla="*/ 362138 h 1602463"/>
                <a:gd name="connsiteX1" fmla="*/ 181070 w 8365402"/>
                <a:gd name="connsiteY1" fmla="*/ 217283 h 1602463"/>
                <a:gd name="connsiteX2" fmla="*/ 371192 w 8365402"/>
                <a:gd name="connsiteY2" fmla="*/ 162962 h 1602463"/>
                <a:gd name="connsiteX3" fmla="*/ 525101 w 8365402"/>
                <a:gd name="connsiteY3" fmla="*/ 54321 h 1602463"/>
                <a:gd name="connsiteX4" fmla="*/ 778598 w 8365402"/>
                <a:gd name="connsiteY4" fmla="*/ 0 h 1602463"/>
                <a:gd name="connsiteX5" fmla="*/ 941561 w 8365402"/>
                <a:gd name="connsiteY5" fmla="*/ 45267 h 1602463"/>
                <a:gd name="connsiteX6" fmla="*/ 1176951 w 8365402"/>
                <a:gd name="connsiteY6" fmla="*/ 81481 h 1602463"/>
                <a:gd name="connsiteX7" fmla="*/ 1385181 w 8365402"/>
                <a:gd name="connsiteY7" fmla="*/ 153909 h 1602463"/>
                <a:gd name="connsiteX8" fmla="*/ 1711105 w 8365402"/>
                <a:gd name="connsiteY8" fmla="*/ 334978 h 1602463"/>
                <a:gd name="connsiteX9" fmla="*/ 1973656 w 8365402"/>
                <a:gd name="connsiteY9" fmla="*/ 497940 h 1602463"/>
                <a:gd name="connsiteX10" fmla="*/ 2209046 w 8365402"/>
                <a:gd name="connsiteY10" fmla="*/ 624689 h 1602463"/>
                <a:gd name="connsiteX11" fmla="*/ 2534971 w 8365402"/>
                <a:gd name="connsiteY11" fmla="*/ 769544 h 1602463"/>
                <a:gd name="connsiteX12" fmla="*/ 2815628 w 8365402"/>
                <a:gd name="connsiteY12" fmla="*/ 896293 h 1602463"/>
                <a:gd name="connsiteX13" fmla="*/ 3168713 w 8365402"/>
                <a:gd name="connsiteY13" fmla="*/ 1032095 h 1602463"/>
                <a:gd name="connsiteX14" fmla="*/ 3485584 w 8365402"/>
                <a:gd name="connsiteY14" fmla="*/ 1140736 h 1602463"/>
                <a:gd name="connsiteX15" fmla="*/ 3983525 w 8365402"/>
                <a:gd name="connsiteY15" fmla="*/ 1285592 h 1602463"/>
                <a:gd name="connsiteX16" fmla="*/ 4372824 w 8365402"/>
                <a:gd name="connsiteY16" fmla="*/ 1376127 h 1602463"/>
                <a:gd name="connsiteX17" fmla="*/ 4780230 w 8365402"/>
                <a:gd name="connsiteY17" fmla="*/ 1439501 h 1602463"/>
                <a:gd name="connsiteX18" fmla="*/ 5042781 w 8365402"/>
                <a:gd name="connsiteY18" fmla="*/ 1421394 h 1602463"/>
                <a:gd name="connsiteX19" fmla="*/ 5314384 w 8365402"/>
                <a:gd name="connsiteY19" fmla="*/ 1394233 h 1602463"/>
                <a:gd name="connsiteX20" fmla="*/ 5685577 w 8365402"/>
                <a:gd name="connsiteY20" fmla="*/ 1321806 h 1602463"/>
                <a:gd name="connsiteX21" fmla="*/ 6047715 w 8365402"/>
                <a:gd name="connsiteY21" fmla="*/ 1231271 h 1602463"/>
                <a:gd name="connsiteX22" fmla="*/ 6726725 w 8365402"/>
                <a:gd name="connsiteY22" fmla="*/ 1013988 h 1602463"/>
                <a:gd name="connsiteX23" fmla="*/ 7269933 w 8365402"/>
                <a:gd name="connsiteY23" fmla="*/ 778598 h 1602463"/>
                <a:gd name="connsiteX24" fmla="*/ 7731660 w 8365402"/>
                <a:gd name="connsiteY24" fmla="*/ 543208 h 1602463"/>
                <a:gd name="connsiteX25" fmla="*/ 8256761 w 8365402"/>
                <a:gd name="connsiteY25" fmla="*/ 244443 h 1602463"/>
                <a:gd name="connsiteX26" fmla="*/ 8365402 w 8365402"/>
                <a:gd name="connsiteY26" fmla="*/ 172016 h 1602463"/>
                <a:gd name="connsiteX27" fmla="*/ 8329188 w 8365402"/>
                <a:gd name="connsiteY27" fmla="*/ 452673 h 1602463"/>
                <a:gd name="connsiteX28" fmla="*/ 7858408 w 8365402"/>
                <a:gd name="connsiteY28" fmla="*/ 697117 h 1602463"/>
                <a:gd name="connsiteX29" fmla="*/ 7441949 w 8365402"/>
                <a:gd name="connsiteY29" fmla="*/ 914400 h 1602463"/>
                <a:gd name="connsiteX30" fmla="*/ 7088864 w 8365402"/>
                <a:gd name="connsiteY30" fmla="*/ 1086416 h 1602463"/>
                <a:gd name="connsiteX31" fmla="*/ 6618083 w 8365402"/>
                <a:gd name="connsiteY31" fmla="*/ 1276538 h 1602463"/>
                <a:gd name="connsiteX32" fmla="*/ 6074876 w 8365402"/>
                <a:gd name="connsiteY32" fmla="*/ 1457608 h 1602463"/>
                <a:gd name="connsiteX33" fmla="*/ 5531668 w 8365402"/>
                <a:gd name="connsiteY33" fmla="*/ 1575303 h 1602463"/>
                <a:gd name="connsiteX34" fmla="*/ 4879818 w 8365402"/>
                <a:gd name="connsiteY34" fmla="*/ 1602463 h 1602463"/>
                <a:gd name="connsiteX35" fmla="*/ 4173648 w 8365402"/>
                <a:gd name="connsiteY35" fmla="*/ 1539089 h 1602463"/>
                <a:gd name="connsiteX36" fmla="*/ 3748135 w 8365402"/>
                <a:gd name="connsiteY36" fmla="*/ 1421394 h 1602463"/>
                <a:gd name="connsiteX37" fmla="*/ 3186820 w 8365402"/>
                <a:gd name="connsiteY37" fmla="*/ 1222218 h 1602463"/>
                <a:gd name="connsiteX38" fmla="*/ 2562131 w 8365402"/>
                <a:gd name="connsiteY38" fmla="*/ 977774 h 1602463"/>
                <a:gd name="connsiteX39" fmla="*/ 2245260 w 8365402"/>
                <a:gd name="connsiteY39" fmla="*/ 814812 h 1602463"/>
                <a:gd name="connsiteX40" fmla="*/ 1711105 w 8365402"/>
                <a:gd name="connsiteY40" fmla="*/ 534154 h 1602463"/>
                <a:gd name="connsiteX41" fmla="*/ 1376127 w 8365402"/>
                <a:gd name="connsiteY41" fmla="*/ 380245 h 1602463"/>
                <a:gd name="connsiteX42" fmla="*/ 977775 w 8365402"/>
                <a:gd name="connsiteY42" fmla="*/ 244443 h 1602463"/>
                <a:gd name="connsiteX43" fmla="*/ 796705 w 8365402"/>
                <a:gd name="connsiteY43" fmla="*/ 217283 h 1602463"/>
                <a:gd name="connsiteX44" fmla="*/ 570369 w 8365402"/>
                <a:gd name="connsiteY44" fmla="*/ 253497 h 1602463"/>
                <a:gd name="connsiteX45" fmla="*/ 271604 w 8365402"/>
                <a:gd name="connsiteY45" fmla="*/ 380245 h 1602463"/>
                <a:gd name="connsiteX46" fmla="*/ 18107 w 8365402"/>
                <a:gd name="connsiteY46" fmla="*/ 506994 h 1602463"/>
                <a:gd name="connsiteX47" fmla="*/ 0 w 8365402"/>
                <a:gd name="connsiteY47" fmla="*/ 362138 h 160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65402" h="1602463">
                  <a:moveTo>
                    <a:pt x="0" y="362138"/>
                  </a:moveTo>
                  <a:lnTo>
                    <a:pt x="181070" y="217283"/>
                  </a:lnTo>
                  <a:lnTo>
                    <a:pt x="371192" y="162962"/>
                  </a:lnTo>
                  <a:lnTo>
                    <a:pt x="525101" y="54321"/>
                  </a:lnTo>
                  <a:lnTo>
                    <a:pt x="778598" y="0"/>
                  </a:lnTo>
                  <a:lnTo>
                    <a:pt x="941561" y="45267"/>
                  </a:lnTo>
                  <a:lnTo>
                    <a:pt x="1176951" y="81481"/>
                  </a:lnTo>
                  <a:lnTo>
                    <a:pt x="1385181" y="153909"/>
                  </a:lnTo>
                  <a:lnTo>
                    <a:pt x="1711105" y="334978"/>
                  </a:lnTo>
                  <a:lnTo>
                    <a:pt x="1973656" y="497940"/>
                  </a:lnTo>
                  <a:lnTo>
                    <a:pt x="2209046" y="624689"/>
                  </a:lnTo>
                  <a:lnTo>
                    <a:pt x="2534971" y="769544"/>
                  </a:lnTo>
                  <a:lnTo>
                    <a:pt x="2815628" y="896293"/>
                  </a:lnTo>
                  <a:lnTo>
                    <a:pt x="3168713" y="1032095"/>
                  </a:lnTo>
                  <a:lnTo>
                    <a:pt x="3485584" y="1140736"/>
                  </a:lnTo>
                  <a:lnTo>
                    <a:pt x="3983525" y="1285592"/>
                  </a:lnTo>
                  <a:lnTo>
                    <a:pt x="4372824" y="1376127"/>
                  </a:lnTo>
                  <a:lnTo>
                    <a:pt x="4780230" y="1439501"/>
                  </a:lnTo>
                  <a:lnTo>
                    <a:pt x="5042781" y="1421394"/>
                  </a:lnTo>
                  <a:lnTo>
                    <a:pt x="5314384" y="1394233"/>
                  </a:lnTo>
                  <a:lnTo>
                    <a:pt x="5685577" y="1321806"/>
                  </a:lnTo>
                  <a:lnTo>
                    <a:pt x="6047715" y="1231271"/>
                  </a:lnTo>
                  <a:lnTo>
                    <a:pt x="6726725" y="1013988"/>
                  </a:lnTo>
                  <a:lnTo>
                    <a:pt x="7269933" y="778598"/>
                  </a:lnTo>
                  <a:lnTo>
                    <a:pt x="7731660" y="543208"/>
                  </a:lnTo>
                  <a:lnTo>
                    <a:pt x="8256761" y="244443"/>
                  </a:lnTo>
                  <a:lnTo>
                    <a:pt x="8365402" y="172016"/>
                  </a:lnTo>
                  <a:lnTo>
                    <a:pt x="8329188" y="452673"/>
                  </a:lnTo>
                  <a:lnTo>
                    <a:pt x="7858408" y="697117"/>
                  </a:lnTo>
                  <a:lnTo>
                    <a:pt x="7441949" y="914400"/>
                  </a:lnTo>
                  <a:lnTo>
                    <a:pt x="7088864" y="1086416"/>
                  </a:lnTo>
                  <a:lnTo>
                    <a:pt x="6618083" y="1276538"/>
                  </a:lnTo>
                  <a:lnTo>
                    <a:pt x="6074876" y="1457608"/>
                  </a:lnTo>
                  <a:lnTo>
                    <a:pt x="5531668" y="1575303"/>
                  </a:lnTo>
                  <a:lnTo>
                    <a:pt x="4879818" y="1602463"/>
                  </a:lnTo>
                  <a:lnTo>
                    <a:pt x="4173648" y="1539089"/>
                  </a:lnTo>
                  <a:lnTo>
                    <a:pt x="3748135" y="1421394"/>
                  </a:lnTo>
                  <a:lnTo>
                    <a:pt x="3186820" y="1222218"/>
                  </a:lnTo>
                  <a:lnTo>
                    <a:pt x="2562131" y="977774"/>
                  </a:lnTo>
                  <a:lnTo>
                    <a:pt x="2245260" y="814812"/>
                  </a:lnTo>
                  <a:lnTo>
                    <a:pt x="1711105" y="534154"/>
                  </a:lnTo>
                  <a:lnTo>
                    <a:pt x="1376127" y="380245"/>
                  </a:lnTo>
                  <a:lnTo>
                    <a:pt x="977775" y="244443"/>
                  </a:lnTo>
                  <a:lnTo>
                    <a:pt x="796705" y="217283"/>
                  </a:lnTo>
                  <a:lnTo>
                    <a:pt x="570369" y="253497"/>
                  </a:lnTo>
                  <a:lnTo>
                    <a:pt x="271604" y="380245"/>
                  </a:lnTo>
                  <a:lnTo>
                    <a:pt x="18107" y="506994"/>
                  </a:lnTo>
                  <a:lnTo>
                    <a:pt x="0" y="36213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grpSp>
      <p:cxnSp>
        <p:nvCxnSpPr>
          <p:cNvPr id="19" name="Connecteur droit 18"/>
          <p:cNvCxnSpPr/>
          <p:nvPr/>
        </p:nvCxnSpPr>
        <p:spPr>
          <a:xfrm>
            <a:off x="1907931" y="2209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125" name="Rectangle 20"/>
          <p:cNvSpPr>
            <a:spLocks noChangeArrowheads="1"/>
          </p:cNvSpPr>
          <p:nvPr/>
        </p:nvSpPr>
        <p:spPr bwMode="auto">
          <a:xfrm>
            <a:off x="4756594" y="5534025"/>
            <a:ext cx="1226618" cy="369332"/>
          </a:xfrm>
          <a:prstGeom prst="rect">
            <a:avLst/>
          </a:prstGeom>
          <a:noFill/>
          <a:ln w="9525">
            <a:noFill/>
            <a:miter lim="800000"/>
            <a:headEnd/>
            <a:tailEnd/>
          </a:ln>
        </p:spPr>
        <p:txBody>
          <a:bodyPr wrap="none">
            <a:spAutoFit/>
          </a:bodyPr>
          <a:lstStyle/>
          <a:p>
            <a:pPr algn="ctr"/>
            <a:r>
              <a:rPr lang="fr-FR">
                <a:latin typeface="Arial Narrow" pitchFamily="34" charset="0"/>
              </a:rPr>
              <a:t>Roche-mère</a:t>
            </a:r>
          </a:p>
        </p:txBody>
      </p:sp>
      <p:sp>
        <p:nvSpPr>
          <p:cNvPr id="5126" name="Rectangle 49"/>
          <p:cNvSpPr>
            <a:spLocks noChangeArrowheads="1"/>
          </p:cNvSpPr>
          <p:nvPr/>
        </p:nvSpPr>
        <p:spPr bwMode="auto">
          <a:xfrm>
            <a:off x="3951886" y="4873625"/>
            <a:ext cx="2836033" cy="369332"/>
          </a:xfrm>
          <a:prstGeom prst="rect">
            <a:avLst/>
          </a:prstGeom>
          <a:noFill/>
          <a:ln w="9525">
            <a:noFill/>
            <a:miter lim="800000"/>
            <a:headEnd/>
            <a:tailEnd/>
          </a:ln>
        </p:spPr>
        <p:txBody>
          <a:bodyPr wrap="none">
            <a:spAutoFit/>
          </a:bodyPr>
          <a:lstStyle/>
          <a:p>
            <a:pPr algn="ctr"/>
            <a:r>
              <a:rPr lang="fr-FR">
                <a:latin typeface="Arial Narrow" pitchFamily="34" charset="0"/>
              </a:rPr>
              <a:t>Roche-réservoir (grès, calcaire)</a:t>
            </a:r>
          </a:p>
        </p:txBody>
      </p:sp>
      <p:sp>
        <p:nvSpPr>
          <p:cNvPr id="5127" name="Rectangle 50"/>
          <p:cNvSpPr>
            <a:spLocks noChangeArrowheads="1"/>
          </p:cNvSpPr>
          <p:nvPr/>
        </p:nvSpPr>
        <p:spPr bwMode="auto">
          <a:xfrm>
            <a:off x="4576163" y="4305300"/>
            <a:ext cx="1606530" cy="369332"/>
          </a:xfrm>
          <a:prstGeom prst="rect">
            <a:avLst/>
          </a:prstGeom>
          <a:noFill/>
          <a:ln w="9525">
            <a:noFill/>
            <a:miter lim="800000"/>
            <a:headEnd/>
            <a:tailEnd/>
          </a:ln>
        </p:spPr>
        <p:txBody>
          <a:bodyPr wrap="none">
            <a:spAutoFit/>
          </a:bodyPr>
          <a:lstStyle/>
          <a:p>
            <a:pPr algn="ctr"/>
            <a:r>
              <a:rPr lang="fr-FR">
                <a:latin typeface="Arial Narrow" pitchFamily="34" charset="0"/>
              </a:rPr>
              <a:t>Roche-couvercle</a:t>
            </a:r>
          </a:p>
        </p:txBody>
      </p:sp>
      <p:cxnSp>
        <p:nvCxnSpPr>
          <p:cNvPr id="24" name="Connecteur droit 23"/>
          <p:cNvCxnSpPr/>
          <p:nvPr/>
        </p:nvCxnSpPr>
        <p:spPr>
          <a:xfrm flipH="1">
            <a:off x="1356946" y="1511301"/>
            <a:ext cx="19050" cy="18843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8475785" y="1511301"/>
            <a:ext cx="19050" cy="23415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30" name="Rectangle 48"/>
          <p:cNvSpPr>
            <a:spLocks noChangeArrowheads="1"/>
          </p:cNvSpPr>
          <p:nvPr/>
        </p:nvSpPr>
        <p:spPr bwMode="auto">
          <a:xfrm>
            <a:off x="4343293" y="2781300"/>
            <a:ext cx="1757212" cy="369332"/>
          </a:xfrm>
          <a:prstGeom prst="rect">
            <a:avLst/>
          </a:prstGeom>
          <a:noFill/>
          <a:ln w="9525">
            <a:noFill/>
            <a:miter lim="800000"/>
            <a:headEnd/>
            <a:tailEnd/>
          </a:ln>
        </p:spPr>
        <p:txBody>
          <a:bodyPr wrap="none">
            <a:spAutoFit/>
          </a:bodyPr>
          <a:lstStyle/>
          <a:p>
            <a:pPr algn="ctr"/>
            <a:r>
              <a:rPr lang="fr-FR">
                <a:latin typeface="Arial Narrow" pitchFamily="34" charset="0"/>
              </a:rPr>
              <a:t>Gaz conventionnel</a:t>
            </a:r>
          </a:p>
        </p:txBody>
      </p:sp>
      <p:sp>
        <p:nvSpPr>
          <p:cNvPr id="5131" name="Rectangle 51"/>
          <p:cNvSpPr>
            <a:spLocks noChangeArrowheads="1"/>
          </p:cNvSpPr>
          <p:nvPr/>
        </p:nvSpPr>
        <p:spPr bwMode="auto">
          <a:xfrm>
            <a:off x="4216655" y="3376614"/>
            <a:ext cx="2010487" cy="369332"/>
          </a:xfrm>
          <a:prstGeom prst="rect">
            <a:avLst/>
          </a:prstGeom>
          <a:noFill/>
          <a:ln w="9525">
            <a:noFill/>
            <a:miter lim="800000"/>
            <a:headEnd/>
            <a:tailEnd/>
          </a:ln>
        </p:spPr>
        <p:txBody>
          <a:bodyPr wrap="none">
            <a:spAutoFit/>
          </a:bodyPr>
          <a:lstStyle/>
          <a:p>
            <a:pPr algn="ctr"/>
            <a:r>
              <a:rPr lang="fr-FR">
                <a:latin typeface="Arial Narrow" pitchFamily="34" charset="0"/>
              </a:rPr>
              <a:t>Pétrole conventionnel</a:t>
            </a:r>
          </a:p>
        </p:txBody>
      </p:sp>
      <p:cxnSp>
        <p:nvCxnSpPr>
          <p:cNvPr id="4" name="Connecteur droit avec flèche 3"/>
          <p:cNvCxnSpPr/>
          <p:nvPr/>
        </p:nvCxnSpPr>
        <p:spPr>
          <a:xfrm>
            <a:off x="6183923" y="2965450"/>
            <a:ext cx="2060331" cy="9683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6443297" y="3567113"/>
            <a:ext cx="1370134" cy="5794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1547446" y="2965450"/>
            <a:ext cx="2713892" cy="4841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2051538" y="3856038"/>
            <a:ext cx="0" cy="398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1764323" y="3856038"/>
            <a:ext cx="0" cy="398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flipV="1">
            <a:off x="1406769" y="3856038"/>
            <a:ext cx="0" cy="398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1043354" y="3856038"/>
            <a:ext cx="0" cy="398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756138" y="3856038"/>
            <a:ext cx="0" cy="398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V="1">
            <a:off x="7885235" y="4418013"/>
            <a:ext cx="0" cy="398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V="1">
            <a:off x="7526215" y="4418013"/>
            <a:ext cx="0" cy="398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V="1">
            <a:off x="7164266" y="4418013"/>
            <a:ext cx="0" cy="398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flipV="1">
            <a:off x="6875585" y="4418013"/>
            <a:ext cx="0" cy="398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44" name="Rectangle 57"/>
          <p:cNvSpPr>
            <a:spLocks noChangeArrowheads="1"/>
          </p:cNvSpPr>
          <p:nvPr/>
        </p:nvSpPr>
        <p:spPr bwMode="auto">
          <a:xfrm>
            <a:off x="317989" y="6048375"/>
            <a:ext cx="4788877" cy="584775"/>
          </a:xfrm>
          <a:prstGeom prst="rect">
            <a:avLst/>
          </a:prstGeom>
          <a:solidFill>
            <a:schemeClr val="bg1"/>
          </a:solidFill>
          <a:ln w="9525">
            <a:noFill/>
            <a:miter lim="800000"/>
            <a:headEnd/>
            <a:tailEnd/>
          </a:ln>
        </p:spPr>
        <p:txBody>
          <a:bodyPr>
            <a:spAutoFit/>
          </a:bodyPr>
          <a:lstStyle/>
          <a:p>
            <a:r>
              <a:rPr lang="en-US" sz="1600" i="1">
                <a:latin typeface="Arial Narrow" pitchFamily="34" charset="0"/>
              </a:rPr>
              <a:t>Source: modified from U.S. Geological Survey Fact Sheet 0113-01</a:t>
            </a:r>
            <a:endParaRPr lang="fr-FR" sz="1600">
              <a:latin typeface="Arial Narrow" pitchFamily="34" charset="0"/>
            </a:endParaRPr>
          </a:p>
        </p:txBody>
      </p:sp>
      <p:sp>
        <p:nvSpPr>
          <p:cNvPr id="5145" name="Rectangle 51"/>
          <p:cNvSpPr>
            <a:spLocks noChangeArrowheads="1"/>
          </p:cNvSpPr>
          <p:nvPr/>
        </p:nvSpPr>
        <p:spPr bwMode="auto">
          <a:xfrm>
            <a:off x="4707175" y="3810000"/>
            <a:ext cx="1029449" cy="369332"/>
          </a:xfrm>
          <a:prstGeom prst="rect">
            <a:avLst/>
          </a:prstGeom>
          <a:noFill/>
          <a:ln w="9525">
            <a:noFill/>
            <a:miter lim="800000"/>
            <a:headEnd/>
            <a:tailEnd/>
          </a:ln>
        </p:spPr>
        <p:txBody>
          <a:bodyPr wrap="none">
            <a:spAutoFit/>
          </a:bodyPr>
          <a:lstStyle/>
          <a:p>
            <a:pPr algn="ctr"/>
            <a:r>
              <a:rPr lang="fr-FR">
                <a:latin typeface="Arial Narrow" pitchFamily="34" charset="0"/>
              </a:rPr>
              <a:t>Eau salée</a:t>
            </a:r>
          </a:p>
        </p:txBody>
      </p:sp>
      <p:cxnSp>
        <p:nvCxnSpPr>
          <p:cNvPr id="60" name="Connecteur droit avec flèche 59"/>
          <p:cNvCxnSpPr/>
          <p:nvPr/>
        </p:nvCxnSpPr>
        <p:spPr>
          <a:xfrm>
            <a:off x="5736982" y="4056063"/>
            <a:ext cx="1028700" cy="7604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5145" idx="1"/>
          </p:cNvCxnSpPr>
          <p:nvPr/>
        </p:nvCxnSpPr>
        <p:spPr>
          <a:xfrm flipH="1">
            <a:off x="3911114" y="3994666"/>
            <a:ext cx="796061" cy="8218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pPr>
              <a:defRPr/>
            </a:pPr>
            <a:fld id="{41F0ECE2-6106-4B4F-8FA0-AA4EDE427144}" type="slidenum">
              <a:rPr lang="fr-FR" smtClean="0">
                <a:solidFill>
                  <a:schemeClr val="tx1"/>
                </a:solidFill>
              </a:rPr>
              <a:pPr>
                <a:defRPr/>
              </a:pPr>
              <a:t>17</a:t>
            </a:fld>
            <a:endParaRPr lang="fr-FR">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57200" y="274639"/>
            <a:ext cx="8229600" cy="922337"/>
          </a:xfrm>
        </p:spPr>
        <p:txBody>
          <a:bodyPr>
            <a:normAutofit fontScale="90000"/>
          </a:bodyPr>
          <a:lstStyle/>
          <a:p>
            <a:pPr eaLnBrk="1" hangingPunct="1"/>
            <a:r>
              <a:rPr lang="fr-FR" sz="3200" b="1" smtClean="0">
                <a:solidFill>
                  <a:schemeClr val="tx1"/>
                </a:solidFill>
                <a:latin typeface="Arial Narrow" pitchFamily="34" charset="0"/>
              </a:rPr>
              <a:t>Réservoirs  conventionnels d’hydrocarbures</a:t>
            </a:r>
          </a:p>
        </p:txBody>
      </p:sp>
      <p:pic>
        <p:nvPicPr>
          <p:cNvPr id="6147" name="Image 1"/>
          <p:cNvPicPr>
            <a:picLocks noChangeAspect="1"/>
          </p:cNvPicPr>
          <p:nvPr/>
        </p:nvPicPr>
        <p:blipFill>
          <a:blip r:embed="rId2" cstate="print"/>
          <a:srcRect/>
          <a:stretch>
            <a:fillRect/>
          </a:stretch>
        </p:blipFill>
        <p:spPr bwMode="auto">
          <a:xfrm>
            <a:off x="1403839" y="1341439"/>
            <a:ext cx="6383215" cy="4791075"/>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307F0699-CD14-45BC-8649-B9297CEB4CDE}" type="slidenum">
              <a:rPr lang="fr-FR" smtClean="0">
                <a:solidFill>
                  <a:schemeClr val="tx1"/>
                </a:solidFill>
              </a:rPr>
              <a:pPr>
                <a:defRPr/>
              </a:pPr>
              <a:t>18</a:t>
            </a:fld>
            <a:endParaRPr lang="fr-FR">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274639"/>
            <a:ext cx="8229600" cy="922337"/>
          </a:xfrm>
        </p:spPr>
        <p:txBody>
          <a:bodyPr>
            <a:normAutofit fontScale="90000"/>
          </a:bodyPr>
          <a:lstStyle/>
          <a:p>
            <a:pPr eaLnBrk="1" hangingPunct="1"/>
            <a:r>
              <a:rPr lang="fr-FR" sz="3200" b="1" smtClean="0">
                <a:solidFill>
                  <a:schemeClr val="tx1"/>
                </a:solidFill>
                <a:latin typeface="Arial Narrow" pitchFamily="34" charset="0"/>
              </a:rPr>
              <a:t>Réservoirs  conventionnels d’hydrocarbures</a:t>
            </a:r>
          </a:p>
        </p:txBody>
      </p:sp>
      <p:pic>
        <p:nvPicPr>
          <p:cNvPr id="7171" name="Image 2"/>
          <p:cNvPicPr>
            <a:picLocks noChangeAspect="1"/>
          </p:cNvPicPr>
          <p:nvPr/>
        </p:nvPicPr>
        <p:blipFill>
          <a:blip r:embed="rId2" cstate="print"/>
          <a:srcRect/>
          <a:stretch>
            <a:fillRect/>
          </a:stretch>
        </p:blipFill>
        <p:spPr bwMode="auto">
          <a:xfrm>
            <a:off x="490905" y="1108075"/>
            <a:ext cx="8096250" cy="523875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C7DA6542-3E4B-46E5-8BD0-3F909CCDA1DE}" type="slidenum">
              <a:rPr lang="fr-FR" smtClean="0">
                <a:solidFill>
                  <a:schemeClr val="tx1"/>
                </a:solidFill>
              </a:rPr>
              <a:pPr>
                <a:defRPr/>
              </a:pPr>
              <a:t>19</a:t>
            </a:fld>
            <a:endParaRPr lang="fr-FR">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905000"/>
            <a:ext cx="8229600" cy="2362200"/>
          </a:xfrm>
        </p:spPr>
        <p:txBody>
          <a:bodyPr/>
          <a:lstStyle/>
          <a:p>
            <a:pPr algn="r" rtl="1"/>
            <a:r>
              <a:rPr lang="ar-KW" sz="4800" b="1" dirty="0">
                <a:solidFill>
                  <a:schemeClr val="tx1"/>
                </a:solidFill>
                <a:latin typeface="Times New Roman" pitchFamily="18" charset="0"/>
                <a:cs typeface="Arabic Transparent" pitchFamily="2" charset="-78"/>
              </a:rPr>
              <a:t>النفط الخام</a:t>
            </a:r>
            <a:r>
              <a:rPr lang="ar-SA" sz="4800" b="1" dirty="0">
                <a:solidFill>
                  <a:schemeClr val="tx1"/>
                </a:solidFill>
                <a:latin typeface="Times New Roman" pitchFamily="18" charset="0"/>
                <a:cs typeface="Arabic Transparent" pitchFamily="2" charset="-78"/>
              </a:rPr>
              <a:t> </a:t>
            </a:r>
            <a:r>
              <a:rPr lang="ar-KW" sz="4800" b="1" dirty="0">
                <a:solidFill>
                  <a:schemeClr val="tx1"/>
                </a:solidFill>
                <a:latin typeface="Times New Roman" pitchFamily="18" charset="0"/>
                <a:cs typeface="Arabic Transparent" pitchFamily="2" charset="-78"/>
              </a:rPr>
              <a:t/>
            </a:r>
            <a:br>
              <a:rPr lang="ar-KW" sz="4800" b="1" dirty="0">
                <a:solidFill>
                  <a:schemeClr val="tx1"/>
                </a:solidFill>
                <a:latin typeface="Times New Roman" pitchFamily="18" charset="0"/>
                <a:cs typeface="Arabic Transparent" pitchFamily="2" charset="-78"/>
              </a:rPr>
            </a:br>
            <a:r>
              <a:rPr lang="en-US" sz="4800" b="1" dirty="0">
                <a:solidFill>
                  <a:schemeClr val="tx1"/>
                </a:solidFill>
                <a:latin typeface="Times New Roman" pitchFamily="18" charset="0"/>
                <a:cs typeface="Arabic Transparent" pitchFamily="2" charset="-78"/>
              </a:rPr>
              <a:t>Crude Oil</a:t>
            </a:r>
            <a:br>
              <a:rPr lang="en-US" sz="4800" b="1" dirty="0">
                <a:solidFill>
                  <a:schemeClr val="tx1"/>
                </a:solidFill>
                <a:latin typeface="Times New Roman" pitchFamily="18" charset="0"/>
                <a:cs typeface="Arabic Transparent" pitchFamily="2" charset="-78"/>
              </a:rPr>
            </a:br>
            <a:endParaRPr lang="en-GB" sz="4800" b="1" dirty="0">
              <a:solidFill>
                <a:schemeClr val="tx1"/>
              </a:solidFill>
              <a:latin typeface="Times New Roman" pitchFamily="18" charset="0"/>
              <a:cs typeface="Arabic Transparent"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r>
              <a:rPr lang="fr-FR" smtClean="0">
                <a:solidFill>
                  <a:schemeClr val="tx1"/>
                </a:solidFill>
                <a:latin typeface="Arial Narrow" pitchFamily="34" charset="0"/>
              </a:rPr>
              <a:t>La roche-réservoir</a:t>
            </a:r>
          </a:p>
        </p:txBody>
      </p:sp>
      <p:sp>
        <p:nvSpPr>
          <p:cNvPr id="3" name="Espace réservé du contenu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fr-FR" dirty="0">
                <a:solidFill>
                  <a:schemeClr val="tx1"/>
                </a:solidFill>
                <a:latin typeface="Arial Narrow" pitchFamily="34" charset="0"/>
              </a:rPr>
              <a:t>La </a:t>
            </a:r>
            <a:r>
              <a:rPr lang="fr-FR" b="1" dirty="0">
                <a:solidFill>
                  <a:schemeClr val="tx1"/>
                </a:solidFill>
                <a:latin typeface="Arial Narrow" pitchFamily="34" charset="0"/>
              </a:rPr>
              <a:t>roche-réservoir </a:t>
            </a:r>
            <a:r>
              <a:rPr lang="fr-FR" dirty="0">
                <a:solidFill>
                  <a:schemeClr val="tx1"/>
                </a:solidFill>
                <a:latin typeface="Arial Narrow" pitchFamily="34" charset="0"/>
              </a:rPr>
              <a:t>se définit comme une roche où des hydrocarbures s’accumulent. </a:t>
            </a:r>
            <a:r>
              <a:rPr lang="fr-FR" dirty="0" smtClean="0">
                <a:solidFill>
                  <a:schemeClr val="tx1"/>
                </a:solidFill>
                <a:latin typeface="Arial Narrow" pitchFamily="34" charset="0"/>
              </a:rPr>
              <a:t>Sous l’effet de la pression, </a:t>
            </a:r>
            <a:r>
              <a:rPr lang="fr-FR" dirty="0">
                <a:solidFill>
                  <a:schemeClr val="tx1"/>
                </a:solidFill>
                <a:latin typeface="Arial Narrow" pitchFamily="34" charset="0"/>
              </a:rPr>
              <a:t>les hydrocarbures de la roche-mère migrent vers la surface à travers les strates de roches sédimentaires. Au cours de cette migration, les hydrocarbures peuvent rencontrer une couche imperméable. Ils se retrouvent piégés en dessous de ce « toit » (appelé roche-couverture), au sein d’une roche </a:t>
            </a:r>
            <a:r>
              <a:rPr lang="fr-FR" b="1" dirty="0">
                <a:solidFill>
                  <a:schemeClr val="tx1"/>
                </a:solidFill>
                <a:latin typeface="Arial Narrow" pitchFamily="34" charset="0"/>
              </a:rPr>
              <a:t>poreuse et perméable</a:t>
            </a:r>
            <a:r>
              <a:rPr lang="fr-FR" dirty="0">
                <a:solidFill>
                  <a:schemeClr val="tx1"/>
                </a:solidFill>
                <a:latin typeface="Arial Narrow" pitchFamily="34" charset="0"/>
              </a:rPr>
              <a:t> qui devient la roche-réservoir. Celle-ci est capable de concentrer de grandes quantités d’hydrocarbures, aboutissant à des gisements de pétrole et/ou de </a:t>
            </a:r>
            <a:r>
              <a:rPr lang="fr-FR" dirty="0" smtClean="0">
                <a:solidFill>
                  <a:schemeClr val="tx1"/>
                </a:solidFill>
                <a:latin typeface="Arial Narrow" pitchFamily="34" charset="0"/>
              </a:rPr>
              <a:t>gaz </a:t>
            </a:r>
            <a:r>
              <a:rPr lang="fr-FR" b="1" dirty="0" smtClean="0">
                <a:solidFill>
                  <a:schemeClr val="tx1"/>
                </a:solidFill>
                <a:latin typeface="Arial Narrow" pitchFamily="34" charset="0"/>
              </a:rPr>
              <a:t>conventionnels</a:t>
            </a:r>
            <a:r>
              <a:rPr lang="fr-FR" dirty="0" smtClean="0">
                <a:solidFill>
                  <a:schemeClr val="tx1"/>
                </a:solidFill>
                <a:latin typeface="Arial Narrow" pitchFamily="34" charset="0"/>
              </a:rPr>
              <a:t>.</a:t>
            </a:r>
            <a:endParaRPr lang="fr-FR" dirty="0">
              <a:solidFill>
                <a:schemeClr val="tx1"/>
              </a:solidFill>
              <a:latin typeface="Arial Narrow" pitchFamily="34" charset="0"/>
            </a:endParaRPr>
          </a:p>
        </p:txBody>
      </p:sp>
      <p:sp>
        <p:nvSpPr>
          <p:cNvPr id="4" name="Espace réservé du numéro de diapositive 3"/>
          <p:cNvSpPr>
            <a:spLocks noGrp="1"/>
          </p:cNvSpPr>
          <p:nvPr>
            <p:ph type="sldNum" sz="quarter" idx="12"/>
          </p:nvPr>
        </p:nvSpPr>
        <p:spPr/>
        <p:txBody>
          <a:bodyPr/>
          <a:lstStyle/>
          <a:p>
            <a:pPr>
              <a:defRPr/>
            </a:pPr>
            <a:fld id="{C748F713-6E64-4267-A40F-0DE226AC3A27}" type="slidenum">
              <a:rPr lang="fr-FR" smtClean="0">
                <a:solidFill>
                  <a:schemeClr val="tx1"/>
                </a:solidFill>
              </a:rPr>
              <a:pPr>
                <a:defRPr/>
              </a:pPr>
              <a:t>20</a:t>
            </a:fld>
            <a:endParaRPr lang="fr-FR">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normAutofit fontScale="90000"/>
          </a:bodyPr>
          <a:lstStyle/>
          <a:p>
            <a:r>
              <a:rPr lang="fr-FR" b="1" smtClean="0">
                <a:solidFill>
                  <a:schemeClr val="tx1"/>
                </a:solidFill>
                <a:latin typeface="Arial Narrow" pitchFamily="34" charset="0"/>
              </a:rPr>
              <a:t>Les roches impliquées dans un système pétrolier conventionnel</a:t>
            </a:r>
            <a:endParaRPr lang="fr-FR" smtClean="0">
              <a:solidFill>
                <a:schemeClr val="tx1"/>
              </a:solidFill>
              <a:latin typeface="Arial Narrow" pitchFamily="34" charset="0"/>
            </a:endParaRPr>
          </a:p>
        </p:txBody>
      </p:sp>
      <p:sp>
        <p:nvSpPr>
          <p:cNvPr id="9219" name="Espace réservé du contenu 2"/>
          <p:cNvSpPr>
            <a:spLocks noGrp="1"/>
          </p:cNvSpPr>
          <p:nvPr>
            <p:ph idx="1"/>
          </p:nvPr>
        </p:nvSpPr>
        <p:spPr/>
        <p:txBody>
          <a:bodyPr/>
          <a:lstStyle/>
          <a:p>
            <a:r>
              <a:rPr lang="fr-FR" dirty="0" smtClean="0">
                <a:solidFill>
                  <a:schemeClr val="tx1"/>
                </a:solidFill>
                <a:latin typeface="Arial Narrow" pitchFamily="34" charset="0"/>
              </a:rPr>
              <a:t>Pour que le système pétrolier fonctionne, les roches doivent avoir des propriétés physiques particulières</a:t>
            </a:r>
          </a:p>
          <a:p>
            <a:r>
              <a:rPr lang="fr-FR" dirty="0" smtClean="0">
                <a:solidFill>
                  <a:schemeClr val="tx1"/>
                </a:solidFill>
                <a:latin typeface="Arial Narrow" pitchFamily="34" charset="0"/>
              </a:rPr>
              <a:t>Pour la roche-mère – il faut une roche riche en matière organique ( Total </a:t>
            </a:r>
            <a:r>
              <a:rPr lang="fr-FR" dirty="0" err="1" smtClean="0">
                <a:solidFill>
                  <a:schemeClr val="tx1"/>
                </a:solidFill>
                <a:latin typeface="Arial Narrow" pitchFamily="34" charset="0"/>
              </a:rPr>
              <a:t>Organic</a:t>
            </a:r>
            <a:r>
              <a:rPr lang="fr-FR" dirty="0" smtClean="0">
                <a:solidFill>
                  <a:schemeClr val="tx1"/>
                </a:solidFill>
                <a:latin typeface="Arial Narrow" pitchFamily="34" charset="0"/>
              </a:rPr>
              <a:t> </a:t>
            </a:r>
            <a:r>
              <a:rPr lang="fr-FR" dirty="0" err="1" smtClean="0">
                <a:solidFill>
                  <a:schemeClr val="tx1"/>
                </a:solidFill>
                <a:latin typeface="Arial Narrow" pitchFamily="34" charset="0"/>
              </a:rPr>
              <a:t>Carbon</a:t>
            </a:r>
            <a:r>
              <a:rPr lang="fr-FR" dirty="0" smtClean="0">
                <a:solidFill>
                  <a:schemeClr val="tx1"/>
                </a:solidFill>
                <a:latin typeface="Arial Narrow" pitchFamily="34" charset="0"/>
              </a:rPr>
              <a:t> ≥ 3%  et une maturation thermique adéquate)</a:t>
            </a:r>
          </a:p>
          <a:p>
            <a:r>
              <a:rPr lang="fr-FR" dirty="0" smtClean="0">
                <a:solidFill>
                  <a:schemeClr val="tx1"/>
                </a:solidFill>
                <a:latin typeface="Arial Narrow" pitchFamily="34" charset="0"/>
              </a:rPr>
              <a:t>Pour les roches de réservoir et de couverture, ce sont les propriétés physiques de la porosité et de la perméabilité qui sont importantes</a:t>
            </a:r>
          </a:p>
        </p:txBody>
      </p:sp>
      <p:sp>
        <p:nvSpPr>
          <p:cNvPr id="6" name="Espace réservé du numéro de diapositive 5"/>
          <p:cNvSpPr>
            <a:spLocks noGrp="1"/>
          </p:cNvSpPr>
          <p:nvPr>
            <p:ph type="sldNum" sz="quarter" idx="12"/>
          </p:nvPr>
        </p:nvSpPr>
        <p:spPr/>
        <p:txBody>
          <a:bodyPr/>
          <a:lstStyle/>
          <a:p>
            <a:pPr>
              <a:defRPr/>
            </a:pPr>
            <a:fld id="{838D3536-ED93-41B9-BBB4-2339E3724238}" type="slidenum">
              <a:rPr lang="fr-FR" smtClean="0">
                <a:solidFill>
                  <a:schemeClr val="tx1"/>
                </a:solidFill>
              </a:rPr>
              <a:pPr>
                <a:defRPr/>
              </a:pPr>
              <a:t>21</a:t>
            </a:fld>
            <a:endParaRPr lang="fr-FR">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457200" y="274638"/>
            <a:ext cx="8229600" cy="1041400"/>
          </a:xfrm>
        </p:spPr>
        <p:txBody>
          <a:bodyPr>
            <a:normAutofit fontScale="90000"/>
          </a:bodyPr>
          <a:lstStyle/>
          <a:p>
            <a:pPr eaLnBrk="1" hangingPunct="1"/>
            <a:r>
              <a:rPr lang="fr-FR" sz="3200" b="1" smtClean="0">
                <a:solidFill>
                  <a:schemeClr val="tx1"/>
                </a:solidFill>
                <a:latin typeface="Arial Narrow" pitchFamily="34" charset="0"/>
              </a:rPr>
              <a:t>Réservoirs  non-conventionnels d’hydrocarbures</a:t>
            </a:r>
          </a:p>
        </p:txBody>
      </p:sp>
      <p:grpSp>
        <p:nvGrpSpPr>
          <p:cNvPr id="2" name="Groupe 14"/>
          <p:cNvGrpSpPr>
            <a:grpSpLocks/>
          </p:cNvGrpSpPr>
          <p:nvPr/>
        </p:nvGrpSpPr>
        <p:grpSpPr bwMode="auto">
          <a:xfrm>
            <a:off x="539262" y="1316038"/>
            <a:ext cx="8396654" cy="5065712"/>
            <a:chOff x="539552" y="1316142"/>
            <a:chExt cx="8396218" cy="5065186"/>
          </a:xfrm>
        </p:grpSpPr>
        <p:sp>
          <p:nvSpPr>
            <p:cNvPr id="30" name="Rectangle 29"/>
            <p:cNvSpPr/>
            <p:nvPr/>
          </p:nvSpPr>
          <p:spPr>
            <a:xfrm>
              <a:off x="570368" y="1340768"/>
              <a:ext cx="8365402" cy="136815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9" name="Rectangle à coins arrondis 28"/>
            <p:cNvSpPr/>
            <p:nvPr/>
          </p:nvSpPr>
          <p:spPr>
            <a:xfrm>
              <a:off x="570324" y="2852682"/>
              <a:ext cx="8339071" cy="3528646"/>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a:p>
              <a:pPr algn="ctr" fontAlgn="auto">
                <a:spcBef>
                  <a:spcPts val="0"/>
                </a:spcBef>
                <a:spcAft>
                  <a:spcPts val="0"/>
                </a:spcAft>
                <a:defRPr/>
              </a:pPr>
              <a:endParaRPr lang="fr-FR" dirty="0">
                <a:solidFill>
                  <a:schemeClr val="tx1"/>
                </a:solidFill>
              </a:endParaRPr>
            </a:p>
          </p:txBody>
        </p:sp>
        <p:sp>
          <p:nvSpPr>
            <p:cNvPr id="5" name="Forme libre 4"/>
            <p:cNvSpPr/>
            <p:nvPr/>
          </p:nvSpPr>
          <p:spPr>
            <a:xfrm>
              <a:off x="573255" y="2111396"/>
              <a:ext cx="8340536" cy="2368304"/>
            </a:xfrm>
            <a:custGeom>
              <a:avLst/>
              <a:gdLst>
                <a:gd name="connsiteX0" fmla="*/ 24018 w 8339880"/>
                <a:gd name="connsiteY0" fmla="*/ 160280 h 2366791"/>
                <a:gd name="connsiteX1" fmla="*/ 259408 w 8339880"/>
                <a:gd name="connsiteY1" fmla="*/ 105959 h 2366791"/>
                <a:gd name="connsiteX2" fmla="*/ 558172 w 8339880"/>
                <a:gd name="connsiteY2" fmla="*/ 105959 h 2366791"/>
                <a:gd name="connsiteX3" fmla="*/ 920311 w 8339880"/>
                <a:gd name="connsiteY3" fmla="*/ 96906 h 2366791"/>
                <a:gd name="connsiteX4" fmla="*/ 1843764 w 8339880"/>
                <a:gd name="connsiteY4" fmla="*/ 87852 h 2366791"/>
                <a:gd name="connsiteX5" fmla="*/ 2133475 w 8339880"/>
                <a:gd name="connsiteY5" fmla="*/ 214601 h 2366791"/>
                <a:gd name="connsiteX6" fmla="*/ 2531828 w 8339880"/>
                <a:gd name="connsiteY6" fmla="*/ 223654 h 2366791"/>
                <a:gd name="connsiteX7" fmla="*/ 3011661 w 8339880"/>
                <a:gd name="connsiteY7" fmla="*/ 42585 h 2366791"/>
                <a:gd name="connsiteX8" fmla="*/ 3247051 w 8339880"/>
                <a:gd name="connsiteY8" fmla="*/ 96906 h 2366791"/>
                <a:gd name="connsiteX9" fmla="*/ 3482441 w 8339880"/>
                <a:gd name="connsiteY9" fmla="*/ 169333 h 2366791"/>
                <a:gd name="connsiteX10" fmla="*/ 3672564 w 8339880"/>
                <a:gd name="connsiteY10" fmla="*/ 196494 h 2366791"/>
                <a:gd name="connsiteX11" fmla="*/ 3880794 w 8339880"/>
                <a:gd name="connsiteY11" fmla="*/ 196494 h 2366791"/>
                <a:gd name="connsiteX12" fmla="*/ 4360628 w 8339880"/>
                <a:gd name="connsiteY12" fmla="*/ 96906 h 2366791"/>
                <a:gd name="connsiteX13" fmla="*/ 4650339 w 8339880"/>
                <a:gd name="connsiteY13" fmla="*/ 42585 h 2366791"/>
                <a:gd name="connsiteX14" fmla="*/ 4722766 w 8339880"/>
                <a:gd name="connsiteY14" fmla="*/ 51638 h 2366791"/>
                <a:gd name="connsiteX15" fmla="*/ 4940049 w 8339880"/>
                <a:gd name="connsiteY15" fmla="*/ 124066 h 2366791"/>
                <a:gd name="connsiteX16" fmla="*/ 5075851 w 8339880"/>
                <a:gd name="connsiteY16" fmla="*/ 178387 h 2366791"/>
                <a:gd name="connsiteX17" fmla="*/ 5329348 w 8339880"/>
                <a:gd name="connsiteY17" fmla="*/ 214601 h 2366791"/>
                <a:gd name="connsiteX18" fmla="*/ 5890663 w 8339880"/>
                <a:gd name="connsiteY18" fmla="*/ 133119 h 2366791"/>
                <a:gd name="connsiteX19" fmla="*/ 5944984 w 8339880"/>
                <a:gd name="connsiteY19" fmla="*/ 105959 h 2366791"/>
                <a:gd name="connsiteX20" fmla="*/ 6117000 w 8339880"/>
                <a:gd name="connsiteY20" fmla="*/ 124066 h 2366791"/>
                <a:gd name="connsiteX21" fmla="*/ 6279962 w 8339880"/>
                <a:gd name="connsiteY21" fmla="*/ 187440 h 2366791"/>
                <a:gd name="connsiteX22" fmla="*/ 6506299 w 8339880"/>
                <a:gd name="connsiteY22" fmla="*/ 223654 h 2366791"/>
                <a:gd name="connsiteX23" fmla="*/ 6633047 w 8339880"/>
                <a:gd name="connsiteY23" fmla="*/ 214601 h 2366791"/>
                <a:gd name="connsiteX24" fmla="*/ 6768849 w 8339880"/>
                <a:gd name="connsiteY24" fmla="*/ 205547 h 2366791"/>
                <a:gd name="connsiteX25" fmla="*/ 6995186 w 8339880"/>
                <a:gd name="connsiteY25" fmla="*/ 169333 h 2366791"/>
                <a:gd name="connsiteX26" fmla="*/ 7067614 w 8339880"/>
                <a:gd name="connsiteY26" fmla="*/ 133119 h 2366791"/>
                <a:gd name="connsiteX27" fmla="*/ 7230576 w 8339880"/>
                <a:gd name="connsiteY27" fmla="*/ 115012 h 2366791"/>
                <a:gd name="connsiteX28" fmla="*/ 7366378 w 8339880"/>
                <a:gd name="connsiteY28" fmla="*/ 115012 h 2366791"/>
                <a:gd name="connsiteX29" fmla="*/ 7538394 w 8339880"/>
                <a:gd name="connsiteY29" fmla="*/ 187440 h 2366791"/>
                <a:gd name="connsiteX30" fmla="*/ 7619875 w 8339880"/>
                <a:gd name="connsiteY30" fmla="*/ 205547 h 2366791"/>
                <a:gd name="connsiteX31" fmla="*/ 7773784 w 8339880"/>
                <a:gd name="connsiteY31" fmla="*/ 160280 h 2366791"/>
                <a:gd name="connsiteX32" fmla="*/ 7972960 w 8339880"/>
                <a:gd name="connsiteY32" fmla="*/ 115012 h 2366791"/>
                <a:gd name="connsiteX33" fmla="*/ 8117816 w 8339880"/>
                <a:gd name="connsiteY33" fmla="*/ 87852 h 2366791"/>
                <a:gd name="connsiteX34" fmla="*/ 8280778 w 8339880"/>
                <a:gd name="connsiteY34" fmla="*/ 78799 h 2366791"/>
                <a:gd name="connsiteX35" fmla="*/ 8335099 w 8339880"/>
                <a:gd name="connsiteY35" fmla="*/ 78799 h 2366791"/>
                <a:gd name="connsiteX36" fmla="*/ 8335099 w 8339880"/>
                <a:gd name="connsiteY36" fmla="*/ 1138054 h 2366791"/>
                <a:gd name="connsiteX37" fmla="*/ 8316992 w 8339880"/>
                <a:gd name="connsiteY37" fmla="*/ 1156161 h 2366791"/>
                <a:gd name="connsiteX38" fmla="*/ 8108762 w 8339880"/>
                <a:gd name="connsiteY38" fmla="*/ 1301016 h 2366791"/>
                <a:gd name="connsiteX39" fmla="*/ 7701356 w 8339880"/>
                <a:gd name="connsiteY39" fmla="*/ 1527353 h 2366791"/>
                <a:gd name="connsiteX40" fmla="*/ 7339218 w 8339880"/>
                <a:gd name="connsiteY40" fmla="*/ 1717476 h 2366791"/>
                <a:gd name="connsiteX41" fmla="*/ 6931812 w 8339880"/>
                <a:gd name="connsiteY41" fmla="*/ 1898545 h 2366791"/>
                <a:gd name="connsiteX42" fmla="*/ 6252802 w 8339880"/>
                <a:gd name="connsiteY42" fmla="*/ 2115828 h 2366791"/>
                <a:gd name="connsiteX43" fmla="*/ 5890663 w 8339880"/>
                <a:gd name="connsiteY43" fmla="*/ 2224470 h 2366791"/>
                <a:gd name="connsiteX44" fmla="*/ 5356509 w 8339880"/>
                <a:gd name="connsiteY44" fmla="*/ 2324058 h 2366791"/>
                <a:gd name="connsiteX45" fmla="*/ 5084905 w 8339880"/>
                <a:gd name="connsiteY45" fmla="*/ 2351218 h 2366791"/>
                <a:gd name="connsiteX46" fmla="*/ 4659392 w 8339880"/>
                <a:gd name="connsiteY46" fmla="*/ 2360272 h 2366791"/>
                <a:gd name="connsiteX47" fmla="*/ 4079970 w 8339880"/>
                <a:gd name="connsiteY47" fmla="*/ 2251630 h 2366791"/>
                <a:gd name="connsiteX48" fmla="*/ 3337586 w 8339880"/>
                <a:gd name="connsiteY48" fmla="*/ 2034347 h 2366791"/>
                <a:gd name="connsiteX49" fmla="*/ 2903020 w 8339880"/>
                <a:gd name="connsiteY49" fmla="*/ 1853278 h 2366791"/>
                <a:gd name="connsiteX50" fmla="*/ 2450346 w 8339880"/>
                <a:gd name="connsiteY50" fmla="*/ 1663155 h 2366791"/>
                <a:gd name="connsiteX51" fmla="*/ 2079154 w 8339880"/>
                <a:gd name="connsiteY51" fmla="*/ 1482086 h 2366791"/>
                <a:gd name="connsiteX52" fmla="*/ 1653641 w 8339880"/>
                <a:gd name="connsiteY52" fmla="*/ 1237642 h 2366791"/>
                <a:gd name="connsiteX53" fmla="*/ 1273396 w 8339880"/>
                <a:gd name="connsiteY53" fmla="*/ 1056573 h 2366791"/>
                <a:gd name="connsiteX54" fmla="*/ 911257 w 8339880"/>
                <a:gd name="connsiteY54" fmla="*/ 975092 h 2366791"/>
                <a:gd name="connsiteX55" fmla="*/ 757348 w 8339880"/>
                <a:gd name="connsiteY55" fmla="*/ 966038 h 2366791"/>
                <a:gd name="connsiteX56" fmla="*/ 585333 w 8339880"/>
                <a:gd name="connsiteY56" fmla="*/ 993199 h 2366791"/>
                <a:gd name="connsiteX57" fmla="*/ 440477 w 8339880"/>
                <a:gd name="connsiteY57" fmla="*/ 1020359 h 2366791"/>
                <a:gd name="connsiteX58" fmla="*/ 331836 w 8339880"/>
                <a:gd name="connsiteY58" fmla="*/ 1083733 h 2366791"/>
                <a:gd name="connsiteX59" fmla="*/ 177927 w 8339880"/>
                <a:gd name="connsiteY59" fmla="*/ 1156161 h 2366791"/>
                <a:gd name="connsiteX60" fmla="*/ 87392 w 8339880"/>
                <a:gd name="connsiteY60" fmla="*/ 1219535 h 2366791"/>
                <a:gd name="connsiteX61" fmla="*/ 14964 w 8339880"/>
                <a:gd name="connsiteY61" fmla="*/ 1219535 h 2366791"/>
                <a:gd name="connsiteX62" fmla="*/ 24018 w 8339880"/>
                <a:gd name="connsiteY62" fmla="*/ 160280 h 236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339880" h="2366791">
                  <a:moveTo>
                    <a:pt x="24018" y="160280"/>
                  </a:moveTo>
                  <a:cubicBezTo>
                    <a:pt x="64759" y="-25316"/>
                    <a:pt x="170382" y="115012"/>
                    <a:pt x="259408" y="105959"/>
                  </a:cubicBezTo>
                  <a:cubicBezTo>
                    <a:pt x="348434" y="96905"/>
                    <a:pt x="448022" y="107468"/>
                    <a:pt x="558172" y="105959"/>
                  </a:cubicBezTo>
                  <a:cubicBezTo>
                    <a:pt x="668322" y="104450"/>
                    <a:pt x="920311" y="96906"/>
                    <a:pt x="920311" y="96906"/>
                  </a:cubicBezTo>
                  <a:cubicBezTo>
                    <a:pt x="1134576" y="93888"/>
                    <a:pt x="1641570" y="68236"/>
                    <a:pt x="1843764" y="87852"/>
                  </a:cubicBezTo>
                  <a:cubicBezTo>
                    <a:pt x="2045958" y="107468"/>
                    <a:pt x="2018798" y="191967"/>
                    <a:pt x="2133475" y="214601"/>
                  </a:cubicBezTo>
                  <a:cubicBezTo>
                    <a:pt x="2248152" y="237235"/>
                    <a:pt x="2385464" y="252323"/>
                    <a:pt x="2531828" y="223654"/>
                  </a:cubicBezTo>
                  <a:cubicBezTo>
                    <a:pt x="2678192" y="194985"/>
                    <a:pt x="2892457" y="63710"/>
                    <a:pt x="3011661" y="42585"/>
                  </a:cubicBezTo>
                  <a:cubicBezTo>
                    <a:pt x="3130865" y="21460"/>
                    <a:pt x="3168588" y="75781"/>
                    <a:pt x="3247051" y="96906"/>
                  </a:cubicBezTo>
                  <a:cubicBezTo>
                    <a:pt x="3325514" y="118031"/>
                    <a:pt x="3411522" y="152735"/>
                    <a:pt x="3482441" y="169333"/>
                  </a:cubicBezTo>
                  <a:cubicBezTo>
                    <a:pt x="3553360" y="185931"/>
                    <a:pt x="3606172" y="191967"/>
                    <a:pt x="3672564" y="196494"/>
                  </a:cubicBezTo>
                  <a:cubicBezTo>
                    <a:pt x="3738956" y="201021"/>
                    <a:pt x="3766117" y="213092"/>
                    <a:pt x="3880794" y="196494"/>
                  </a:cubicBezTo>
                  <a:cubicBezTo>
                    <a:pt x="3995471" y="179896"/>
                    <a:pt x="4232371" y="122557"/>
                    <a:pt x="4360628" y="96906"/>
                  </a:cubicBezTo>
                  <a:cubicBezTo>
                    <a:pt x="4488885" y="71255"/>
                    <a:pt x="4589983" y="50130"/>
                    <a:pt x="4650339" y="42585"/>
                  </a:cubicBezTo>
                  <a:cubicBezTo>
                    <a:pt x="4710695" y="35040"/>
                    <a:pt x="4674481" y="38058"/>
                    <a:pt x="4722766" y="51638"/>
                  </a:cubicBezTo>
                  <a:cubicBezTo>
                    <a:pt x="4771051" y="65218"/>
                    <a:pt x="4881202" y="102941"/>
                    <a:pt x="4940049" y="124066"/>
                  </a:cubicBezTo>
                  <a:cubicBezTo>
                    <a:pt x="4998897" y="145191"/>
                    <a:pt x="5010968" y="163298"/>
                    <a:pt x="5075851" y="178387"/>
                  </a:cubicBezTo>
                  <a:cubicBezTo>
                    <a:pt x="5140734" y="193476"/>
                    <a:pt x="5193546" y="222146"/>
                    <a:pt x="5329348" y="214601"/>
                  </a:cubicBezTo>
                  <a:cubicBezTo>
                    <a:pt x="5465150" y="207056"/>
                    <a:pt x="5788057" y="151226"/>
                    <a:pt x="5890663" y="133119"/>
                  </a:cubicBezTo>
                  <a:cubicBezTo>
                    <a:pt x="5993269" y="115012"/>
                    <a:pt x="5907261" y="107468"/>
                    <a:pt x="5944984" y="105959"/>
                  </a:cubicBezTo>
                  <a:cubicBezTo>
                    <a:pt x="5982707" y="104450"/>
                    <a:pt x="6061170" y="110486"/>
                    <a:pt x="6117000" y="124066"/>
                  </a:cubicBezTo>
                  <a:cubicBezTo>
                    <a:pt x="6172830" y="137646"/>
                    <a:pt x="6215079" y="170842"/>
                    <a:pt x="6279962" y="187440"/>
                  </a:cubicBezTo>
                  <a:cubicBezTo>
                    <a:pt x="6344845" y="204038"/>
                    <a:pt x="6447452" y="219127"/>
                    <a:pt x="6506299" y="223654"/>
                  </a:cubicBezTo>
                  <a:lnTo>
                    <a:pt x="6633047" y="214601"/>
                  </a:lnTo>
                  <a:cubicBezTo>
                    <a:pt x="6676805" y="211583"/>
                    <a:pt x="6708493" y="213092"/>
                    <a:pt x="6768849" y="205547"/>
                  </a:cubicBezTo>
                  <a:cubicBezTo>
                    <a:pt x="6829205" y="198002"/>
                    <a:pt x="6945392" y="181404"/>
                    <a:pt x="6995186" y="169333"/>
                  </a:cubicBezTo>
                  <a:cubicBezTo>
                    <a:pt x="7044980" y="157262"/>
                    <a:pt x="7028382" y="142172"/>
                    <a:pt x="7067614" y="133119"/>
                  </a:cubicBezTo>
                  <a:cubicBezTo>
                    <a:pt x="7106846" y="124065"/>
                    <a:pt x="7180782" y="118030"/>
                    <a:pt x="7230576" y="115012"/>
                  </a:cubicBezTo>
                  <a:cubicBezTo>
                    <a:pt x="7280370" y="111994"/>
                    <a:pt x="7315075" y="102941"/>
                    <a:pt x="7366378" y="115012"/>
                  </a:cubicBezTo>
                  <a:cubicBezTo>
                    <a:pt x="7417681" y="127083"/>
                    <a:pt x="7496145" y="172351"/>
                    <a:pt x="7538394" y="187440"/>
                  </a:cubicBezTo>
                  <a:cubicBezTo>
                    <a:pt x="7580644" y="202529"/>
                    <a:pt x="7580644" y="210074"/>
                    <a:pt x="7619875" y="205547"/>
                  </a:cubicBezTo>
                  <a:cubicBezTo>
                    <a:pt x="7659106" y="201020"/>
                    <a:pt x="7714937" y="175369"/>
                    <a:pt x="7773784" y="160280"/>
                  </a:cubicBezTo>
                  <a:cubicBezTo>
                    <a:pt x="7832631" y="145191"/>
                    <a:pt x="7915621" y="127083"/>
                    <a:pt x="7972960" y="115012"/>
                  </a:cubicBezTo>
                  <a:cubicBezTo>
                    <a:pt x="8030299" y="102941"/>
                    <a:pt x="8066513" y="93887"/>
                    <a:pt x="8117816" y="87852"/>
                  </a:cubicBezTo>
                  <a:cubicBezTo>
                    <a:pt x="8169119" y="81817"/>
                    <a:pt x="8244564" y="80308"/>
                    <a:pt x="8280778" y="78799"/>
                  </a:cubicBezTo>
                  <a:cubicBezTo>
                    <a:pt x="8316992" y="77290"/>
                    <a:pt x="8326046" y="-97743"/>
                    <a:pt x="8335099" y="78799"/>
                  </a:cubicBezTo>
                  <a:cubicBezTo>
                    <a:pt x="8344152" y="255341"/>
                    <a:pt x="8338117" y="958494"/>
                    <a:pt x="8335099" y="1138054"/>
                  </a:cubicBezTo>
                  <a:cubicBezTo>
                    <a:pt x="8332081" y="1317614"/>
                    <a:pt x="8354715" y="1129001"/>
                    <a:pt x="8316992" y="1156161"/>
                  </a:cubicBezTo>
                  <a:cubicBezTo>
                    <a:pt x="8279269" y="1183321"/>
                    <a:pt x="8211368" y="1239151"/>
                    <a:pt x="8108762" y="1301016"/>
                  </a:cubicBezTo>
                  <a:cubicBezTo>
                    <a:pt x="8006156" y="1362881"/>
                    <a:pt x="7829613" y="1457943"/>
                    <a:pt x="7701356" y="1527353"/>
                  </a:cubicBezTo>
                  <a:cubicBezTo>
                    <a:pt x="7573099" y="1596763"/>
                    <a:pt x="7467475" y="1655611"/>
                    <a:pt x="7339218" y="1717476"/>
                  </a:cubicBezTo>
                  <a:cubicBezTo>
                    <a:pt x="7210961" y="1779341"/>
                    <a:pt x="7112881" y="1832153"/>
                    <a:pt x="6931812" y="1898545"/>
                  </a:cubicBezTo>
                  <a:cubicBezTo>
                    <a:pt x="6750743" y="1964937"/>
                    <a:pt x="6426327" y="2061507"/>
                    <a:pt x="6252802" y="2115828"/>
                  </a:cubicBezTo>
                  <a:cubicBezTo>
                    <a:pt x="6079277" y="2170149"/>
                    <a:pt x="6040045" y="2189765"/>
                    <a:pt x="5890663" y="2224470"/>
                  </a:cubicBezTo>
                  <a:cubicBezTo>
                    <a:pt x="5741281" y="2259175"/>
                    <a:pt x="5490802" y="2302933"/>
                    <a:pt x="5356509" y="2324058"/>
                  </a:cubicBezTo>
                  <a:cubicBezTo>
                    <a:pt x="5222216" y="2345183"/>
                    <a:pt x="5201091" y="2345182"/>
                    <a:pt x="5084905" y="2351218"/>
                  </a:cubicBezTo>
                  <a:cubicBezTo>
                    <a:pt x="4968719" y="2357254"/>
                    <a:pt x="4826881" y="2376870"/>
                    <a:pt x="4659392" y="2360272"/>
                  </a:cubicBezTo>
                  <a:cubicBezTo>
                    <a:pt x="4491903" y="2343674"/>
                    <a:pt x="4300271" y="2305951"/>
                    <a:pt x="4079970" y="2251630"/>
                  </a:cubicBezTo>
                  <a:cubicBezTo>
                    <a:pt x="3859669" y="2197309"/>
                    <a:pt x="3533744" y="2100739"/>
                    <a:pt x="3337586" y="2034347"/>
                  </a:cubicBezTo>
                  <a:cubicBezTo>
                    <a:pt x="3141428" y="1967955"/>
                    <a:pt x="2903020" y="1853278"/>
                    <a:pt x="2903020" y="1853278"/>
                  </a:cubicBezTo>
                  <a:cubicBezTo>
                    <a:pt x="2755147" y="1791413"/>
                    <a:pt x="2587657" y="1725020"/>
                    <a:pt x="2450346" y="1663155"/>
                  </a:cubicBezTo>
                  <a:cubicBezTo>
                    <a:pt x="2313035" y="1601290"/>
                    <a:pt x="2211938" y="1553005"/>
                    <a:pt x="2079154" y="1482086"/>
                  </a:cubicBezTo>
                  <a:cubicBezTo>
                    <a:pt x="1946370" y="1411167"/>
                    <a:pt x="1787934" y="1308561"/>
                    <a:pt x="1653641" y="1237642"/>
                  </a:cubicBezTo>
                  <a:cubicBezTo>
                    <a:pt x="1519348" y="1166723"/>
                    <a:pt x="1397127" y="1100331"/>
                    <a:pt x="1273396" y="1056573"/>
                  </a:cubicBezTo>
                  <a:cubicBezTo>
                    <a:pt x="1149665" y="1012815"/>
                    <a:pt x="997265" y="990181"/>
                    <a:pt x="911257" y="975092"/>
                  </a:cubicBezTo>
                  <a:cubicBezTo>
                    <a:pt x="825249" y="960003"/>
                    <a:pt x="811669" y="963020"/>
                    <a:pt x="757348" y="966038"/>
                  </a:cubicBezTo>
                  <a:cubicBezTo>
                    <a:pt x="703027" y="969056"/>
                    <a:pt x="638145" y="984146"/>
                    <a:pt x="585333" y="993199"/>
                  </a:cubicBezTo>
                  <a:cubicBezTo>
                    <a:pt x="532521" y="1002252"/>
                    <a:pt x="482726" y="1005270"/>
                    <a:pt x="440477" y="1020359"/>
                  </a:cubicBezTo>
                  <a:cubicBezTo>
                    <a:pt x="398228" y="1035448"/>
                    <a:pt x="375594" y="1061099"/>
                    <a:pt x="331836" y="1083733"/>
                  </a:cubicBezTo>
                  <a:cubicBezTo>
                    <a:pt x="288078" y="1106367"/>
                    <a:pt x="218668" y="1133527"/>
                    <a:pt x="177927" y="1156161"/>
                  </a:cubicBezTo>
                  <a:cubicBezTo>
                    <a:pt x="137186" y="1178795"/>
                    <a:pt x="114553" y="1208973"/>
                    <a:pt x="87392" y="1219535"/>
                  </a:cubicBezTo>
                  <a:cubicBezTo>
                    <a:pt x="60232" y="1230097"/>
                    <a:pt x="25526" y="1394569"/>
                    <a:pt x="14964" y="1219535"/>
                  </a:cubicBezTo>
                  <a:cubicBezTo>
                    <a:pt x="4402" y="1044501"/>
                    <a:pt x="-16723" y="345876"/>
                    <a:pt x="24018" y="160280"/>
                  </a:cubicBezTo>
                  <a:close/>
                </a:path>
              </a:pathLst>
            </a:cu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fr-FR">
                <a:solidFill>
                  <a:schemeClr val="tx1"/>
                </a:solidFill>
              </a:endParaRPr>
            </a:p>
          </p:txBody>
        </p:sp>
        <p:sp>
          <p:nvSpPr>
            <p:cNvPr id="7" name="Forme libre 6"/>
            <p:cNvSpPr/>
            <p:nvPr/>
          </p:nvSpPr>
          <p:spPr>
            <a:xfrm>
              <a:off x="579116" y="3793972"/>
              <a:ext cx="8339071" cy="2109569"/>
            </a:xfrm>
            <a:custGeom>
              <a:avLst/>
              <a:gdLst>
                <a:gd name="connsiteX0" fmla="*/ 0 w 8338241"/>
                <a:gd name="connsiteY0" fmla="*/ 697117 h 2109457"/>
                <a:gd name="connsiteX1" fmla="*/ 461727 w 8338241"/>
                <a:gd name="connsiteY1" fmla="*/ 434566 h 2109457"/>
                <a:gd name="connsiteX2" fmla="*/ 805758 w 8338241"/>
                <a:gd name="connsiteY2" fmla="*/ 362139 h 2109457"/>
                <a:gd name="connsiteX3" fmla="*/ 1204111 w 8338241"/>
                <a:gd name="connsiteY3" fmla="*/ 461727 h 2109457"/>
                <a:gd name="connsiteX4" fmla="*/ 1466661 w 8338241"/>
                <a:gd name="connsiteY4" fmla="*/ 552261 h 2109457"/>
                <a:gd name="connsiteX5" fmla="*/ 1982709 w 8338241"/>
                <a:gd name="connsiteY5" fmla="*/ 805758 h 2109457"/>
                <a:gd name="connsiteX6" fmla="*/ 2353901 w 8338241"/>
                <a:gd name="connsiteY6" fmla="*/ 1023042 h 2109457"/>
                <a:gd name="connsiteX7" fmla="*/ 2516863 w 8338241"/>
                <a:gd name="connsiteY7" fmla="*/ 1122630 h 2109457"/>
                <a:gd name="connsiteX8" fmla="*/ 2933323 w 8338241"/>
                <a:gd name="connsiteY8" fmla="*/ 1348966 h 2109457"/>
                <a:gd name="connsiteX9" fmla="*/ 3431263 w 8338241"/>
                <a:gd name="connsiteY9" fmla="*/ 1520982 h 2109457"/>
                <a:gd name="connsiteX10" fmla="*/ 3711921 w 8338241"/>
                <a:gd name="connsiteY10" fmla="*/ 1611517 h 2109457"/>
                <a:gd name="connsiteX11" fmla="*/ 4092166 w 8338241"/>
                <a:gd name="connsiteY11" fmla="*/ 1702051 h 2109457"/>
                <a:gd name="connsiteX12" fmla="*/ 4255128 w 8338241"/>
                <a:gd name="connsiteY12" fmla="*/ 1729212 h 2109457"/>
                <a:gd name="connsiteX13" fmla="*/ 4707802 w 8338241"/>
                <a:gd name="connsiteY13" fmla="*/ 1765426 h 2109457"/>
                <a:gd name="connsiteX14" fmla="*/ 5151422 w 8338241"/>
                <a:gd name="connsiteY14" fmla="*/ 1756372 h 2109457"/>
                <a:gd name="connsiteX15" fmla="*/ 5477346 w 8338241"/>
                <a:gd name="connsiteY15" fmla="*/ 1683945 h 2109457"/>
                <a:gd name="connsiteX16" fmla="*/ 5866645 w 8338241"/>
                <a:gd name="connsiteY16" fmla="*/ 1611517 h 2109457"/>
                <a:gd name="connsiteX17" fmla="*/ 6437014 w 8338241"/>
                <a:gd name="connsiteY17" fmla="*/ 1394234 h 2109457"/>
                <a:gd name="connsiteX18" fmla="*/ 6907794 w 8338241"/>
                <a:gd name="connsiteY18" fmla="*/ 1213164 h 2109457"/>
                <a:gd name="connsiteX19" fmla="*/ 7242772 w 8338241"/>
                <a:gd name="connsiteY19" fmla="*/ 995881 h 2109457"/>
                <a:gd name="connsiteX20" fmla="*/ 7722606 w 8338241"/>
                <a:gd name="connsiteY20" fmla="*/ 642796 h 2109457"/>
                <a:gd name="connsiteX21" fmla="*/ 8084744 w 8338241"/>
                <a:gd name="connsiteY21" fmla="*/ 316871 h 2109457"/>
                <a:gd name="connsiteX22" fmla="*/ 8202439 w 8338241"/>
                <a:gd name="connsiteY22" fmla="*/ 162962 h 2109457"/>
                <a:gd name="connsiteX23" fmla="*/ 8338241 w 8338241"/>
                <a:gd name="connsiteY23" fmla="*/ 0 h 2109457"/>
                <a:gd name="connsiteX24" fmla="*/ 8329188 w 8338241"/>
                <a:gd name="connsiteY24" fmla="*/ 525101 h 2109457"/>
                <a:gd name="connsiteX25" fmla="*/ 8148119 w 8338241"/>
                <a:gd name="connsiteY25" fmla="*/ 751438 h 2109457"/>
                <a:gd name="connsiteX26" fmla="*/ 7840301 w 8338241"/>
                <a:gd name="connsiteY26" fmla="*/ 1041148 h 2109457"/>
                <a:gd name="connsiteX27" fmla="*/ 7523429 w 8338241"/>
                <a:gd name="connsiteY27" fmla="*/ 1285592 h 2109457"/>
                <a:gd name="connsiteX28" fmla="*/ 7106970 w 8338241"/>
                <a:gd name="connsiteY28" fmla="*/ 1511929 h 2109457"/>
                <a:gd name="connsiteX29" fmla="*/ 6418907 w 8338241"/>
                <a:gd name="connsiteY29" fmla="*/ 1828800 h 2109457"/>
                <a:gd name="connsiteX30" fmla="*/ 5957180 w 8338241"/>
                <a:gd name="connsiteY30" fmla="*/ 1991762 h 2109457"/>
                <a:gd name="connsiteX31" fmla="*/ 5232903 w 8338241"/>
                <a:gd name="connsiteY31" fmla="*/ 2109457 h 2109457"/>
                <a:gd name="connsiteX32" fmla="*/ 4789283 w 8338241"/>
                <a:gd name="connsiteY32" fmla="*/ 2109457 h 2109457"/>
                <a:gd name="connsiteX33" fmla="*/ 4264182 w 8338241"/>
                <a:gd name="connsiteY33" fmla="*/ 2046083 h 2109457"/>
                <a:gd name="connsiteX34" fmla="*/ 3485584 w 8338241"/>
                <a:gd name="connsiteY34" fmla="*/ 1837853 h 2109457"/>
                <a:gd name="connsiteX35" fmla="*/ 2833734 w 8338241"/>
                <a:gd name="connsiteY35" fmla="*/ 1557196 h 2109457"/>
                <a:gd name="connsiteX36" fmla="*/ 2353901 w 8338241"/>
                <a:gd name="connsiteY36" fmla="*/ 1339913 h 2109457"/>
                <a:gd name="connsiteX37" fmla="*/ 1919334 w 8338241"/>
                <a:gd name="connsiteY37" fmla="*/ 1095469 h 2109457"/>
                <a:gd name="connsiteX38" fmla="*/ 1575303 w 8338241"/>
                <a:gd name="connsiteY38" fmla="*/ 905347 h 2109457"/>
                <a:gd name="connsiteX39" fmla="*/ 1267485 w 8338241"/>
                <a:gd name="connsiteY39" fmla="*/ 769545 h 2109457"/>
                <a:gd name="connsiteX40" fmla="*/ 977774 w 8338241"/>
                <a:gd name="connsiteY40" fmla="*/ 679010 h 2109457"/>
                <a:gd name="connsiteX41" fmla="*/ 742384 w 8338241"/>
                <a:gd name="connsiteY41" fmla="*/ 669956 h 2109457"/>
                <a:gd name="connsiteX42" fmla="*/ 534154 w 8338241"/>
                <a:gd name="connsiteY42" fmla="*/ 706170 h 2109457"/>
                <a:gd name="connsiteX43" fmla="*/ 289711 w 8338241"/>
                <a:gd name="connsiteY43" fmla="*/ 787651 h 2109457"/>
                <a:gd name="connsiteX44" fmla="*/ 135802 w 8338241"/>
                <a:gd name="connsiteY44" fmla="*/ 878186 h 2109457"/>
                <a:gd name="connsiteX45" fmla="*/ 18107 w 8338241"/>
                <a:gd name="connsiteY45" fmla="*/ 977774 h 2109457"/>
                <a:gd name="connsiteX46" fmla="*/ 0 w 8338241"/>
                <a:gd name="connsiteY46" fmla="*/ 697117 h 210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38241" h="2109457">
                  <a:moveTo>
                    <a:pt x="0" y="697117"/>
                  </a:moveTo>
                  <a:lnTo>
                    <a:pt x="461727" y="434566"/>
                  </a:lnTo>
                  <a:lnTo>
                    <a:pt x="805758" y="362139"/>
                  </a:lnTo>
                  <a:lnTo>
                    <a:pt x="1204111" y="461727"/>
                  </a:lnTo>
                  <a:lnTo>
                    <a:pt x="1466661" y="552261"/>
                  </a:lnTo>
                  <a:lnTo>
                    <a:pt x="1982709" y="805758"/>
                  </a:lnTo>
                  <a:lnTo>
                    <a:pt x="2353901" y="1023042"/>
                  </a:lnTo>
                  <a:lnTo>
                    <a:pt x="2516863" y="1122630"/>
                  </a:lnTo>
                  <a:lnTo>
                    <a:pt x="2933323" y="1348966"/>
                  </a:lnTo>
                  <a:lnTo>
                    <a:pt x="3431263" y="1520982"/>
                  </a:lnTo>
                  <a:lnTo>
                    <a:pt x="3711921" y="1611517"/>
                  </a:lnTo>
                  <a:lnTo>
                    <a:pt x="4092166" y="1702051"/>
                  </a:lnTo>
                  <a:lnTo>
                    <a:pt x="4255128" y="1729212"/>
                  </a:lnTo>
                  <a:lnTo>
                    <a:pt x="4707802" y="1765426"/>
                  </a:lnTo>
                  <a:lnTo>
                    <a:pt x="5151422" y="1756372"/>
                  </a:lnTo>
                  <a:lnTo>
                    <a:pt x="5477346" y="1683945"/>
                  </a:lnTo>
                  <a:lnTo>
                    <a:pt x="5866645" y="1611517"/>
                  </a:lnTo>
                  <a:lnTo>
                    <a:pt x="6437014" y="1394234"/>
                  </a:lnTo>
                  <a:lnTo>
                    <a:pt x="6907794" y="1213164"/>
                  </a:lnTo>
                  <a:lnTo>
                    <a:pt x="7242772" y="995881"/>
                  </a:lnTo>
                  <a:lnTo>
                    <a:pt x="7722606" y="642796"/>
                  </a:lnTo>
                  <a:lnTo>
                    <a:pt x="8084744" y="316871"/>
                  </a:lnTo>
                  <a:lnTo>
                    <a:pt x="8202439" y="162962"/>
                  </a:lnTo>
                  <a:lnTo>
                    <a:pt x="8338241" y="0"/>
                  </a:lnTo>
                  <a:lnTo>
                    <a:pt x="8329188" y="525101"/>
                  </a:lnTo>
                  <a:lnTo>
                    <a:pt x="8148119" y="751438"/>
                  </a:lnTo>
                  <a:lnTo>
                    <a:pt x="7840301" y="1041148"/>
                  </a:lnTo>
                  <a:lnTo>
                    <a:pt x="7523429" y="1285592"/>
                  </a:lnTo>
                  <a:lnTo>
                    <a:pt x="7106970" y="1511929"/>
                  </a:lnTo>
                  <a:lnTo>
                    <a:pt x="6418907" y="1828800"/>
                  </a:lnTo>
                  <a:lnTo>
                    <a:pt x="5957180" y="1991762"/>
                  </a:lnTo>
                  <a:lnTo>
                    <a:pt x="5232903" y="2109457"/>
                  </a:lnTo>
                  <a:lnTo>
                    <a:pt x="4789283" y="2109457"/>
                  </a:lnTo>
                  <a:lnTo>
                    <a:pt x="4264182" y="2046083"/>
                  </a:lnTo>
                  <a:lnTo>
                    <a:pt x="3485584" y="1837853"/>
                  </a:lnTo>
                  <a:lnTo>
                    <a:pt x="2833734" y="1557196"/>
                  </a:lnTo>
                  <a:lnTo>
                    <a:pt x="2353901" y="1339913"/>
                  </a:lnTo>
                  <a:lnTo>
                    <a:pt x="1919334" y="1095469"/>
                  </a:lnTo>
                  <a:lnTo>
                    <a:pt x="1575303" y="905347"/>
                  </a:lnTo>
                  <a:lnTo>
                    <a:pt x="1267485" y="769545"/>
                  </a:lnTo>
                  <a:lnTo>
                    <a:pt x="977774" y="679010"/>
                  </a:lnTo>
                  <a:lnTo>
                    <a:pt x="742384" y="669956"/>
                  </a:lnTo>
                  <a:lnTo>
                    <a:pt x="534154" y="706170"/>
                  </a:lnTo>
                  <a:lnTo>
                    <a:pt x="289711" y="787651"/>
                  </a:lnTo>
                  <a:lnTo>
                    <a:pt x="135802" y="878186"/>
                  </a:lnTo>
                  <a:lnTo>
                    <a:pt x="18107" y="977774"/>
                  </a:lnTo>
                  <a:lnTo>
                    <a:pt x="0" y="697117"/>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grpSp>
          <p:nvGrpSpPr>
            <p:cNvPr id="9" name="Groupe 37"/>
            <p:cNvGrpSpPr>
              <a:grpSpLocks/>
            </p:cNvGrpSpPr>
            <p:nvPr/>
          </p:nvGrpSpPr>
          <p:grpSpPr bwMode="auto">
            <a:xfrm>
              <a:off x="1249377" y="1511928"/>
              <a:ext cx="253498" cy="764944"/>
              <a:chOff x="1249377" y="1511928"/>
              <a:chExt cx="253498" cy="764944"/>
            </a:xfrm>
          </p:grpSpPr>
          <p:sp>
            <p:nvSpPr>
              <p:cNvPr id="16" name="Forme libre 15"/>
              <p:cNvSpPr/>
              <p:nvPr/>
            </p:nvSpPr>
            <p:spPr>
              <a:xfrm>
                <a:off x="1248761" y="1511384"/>
                <a:ext cx="253499" cy="696841"/>
              </a:xfrm>
              <a:custGeom>
                <a:avLst/>
                <a:gdLst>
                  <a:gd name="connsiteX0" fmla="*/ 253497 w 253497"/>
                  <a:gd name="connsiteY0" fmla="*/ 697117 h 697117"/>
                  <a:gd name="connsiteX1" fmla="*/ 144856 w 253497"/>
                  <a:gd name="connsiteY1" fmla="*/ 0 h 697117"/>
                  <a:gd name="connsiteX2" fmla="*/ 99588 w 253497"/>
                  <a:gd name="connsiteY2" fmla="*/ 0 h 697117"/>
                  <a:gd name="connsiteX3" fmla="*/ 0 w 253497"/>
                  <a:gd name="connsiteY3" fmla="*/ 697117 h 697117"/>
                </a:gdLst>
                <a:ahLst/>
                <a:cxnLst>
                  <a:cxn ang="0">
                    <a:pos x="connsiteX0" y="connsiteY0"/>
                  </a:cxn>
                  <a:cxn ang="0">
                    <a:pos x="connsiteX1" y="connsiteY1"/>
                  </a:cxn>
                  <a:cxn ang="0">
                    <a:pos x="connsiteX2" y="connsiteY2"/>
                  </a:cxn>
                  <a:cxn ang="0">
                    <a:pos x="connsiteX3" y="connsiteY3"/>
                  </a:cxn>
                </a:cxnLst>
                <a:rect l="l" t="t" r="r" b="b"/>
                <a:pathLst>
                  <a:path w="253497" h="697117">
                    <a:moveTo>
                      <a:pt x="253497" y="697117"/>
                    </a:moveTo>
                    <a:lnTo>
                      <a:pt x="144856" y="0"/>
                    </a:lnTo>
                    <a:lnTo>
                      <a:pt x="99588" y="0"/>
                    </a:lnTo>
                    <a:lnTo>
                      <a:pt x="0" y="6971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cxnSp>
            <p:nvCxnSpPr>
              <p:cNvPr id="18" name="Connecteur droit 17"/>
              <p:cNvCxnSpPr>
                <a:stCxn id="16" idx="3"/>
                <a:endCxn id="16" idx="0"/>
              </p:cNvCxnSpPr>
              <p:nvPr/>
            </p:nvCxnSpPr>
            <p:spPr>
              <a:xfrm>
                <a:off x="1248761" y="2208225"/>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248761" y="2060602"/>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248761" y="1860598"/>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376244" y="170027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376244" y="1555829"/>
                <a:ext cx="13187" cy="720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248761" y="1771707"/>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248761" y="1771707"/>
                <a:ext cx="253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248761" y="1916155"/>
                <a:ext cx="25349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83" name="Sous-titre 2"/>
            <p:cNvSpPr txBox="1">
              <a:spLocks/>
            </p:cNvSpPr>
            <p:nvPr/>
          </p:nvSpPr>
          <p:spPr bwMode="auto">
            <a:xfrm>
              <a:off x="539552" y="1316142"/>
              <a:ext cx="7848872" cy="4298032"/>
            </a:xfrm>
            <a:prstGeom prst="rect">
              <a:avLst/>
            </a:prstGeom>
            <a:noFill/>
            <a:ln w="9525">
              <a:noFill/>
              <a:miter lim="800000"/>
              <a:headEnd/>
              <a:tailEnd/>
            </a:ln>
          </p:spPr>
          <p:txBody>
            <a:bodyPr/>
            <a:lstStyle/>
            <a:p>
              <a:pPr algn="ctr">
                <a:spcBef>
                  <a:spcPct val="20000"/>
                </a:spcBef>
                <a:buFont typeface="Arial" charset="0"/>
                <a:buNone/>
              </a:pPr>
              <a:endParaRPr lang="en-US" sz="3200">
                <a:latin typeface="Calibri" pitchFamily="34" charset="0"/>
              </a:endParaRPr>
            </a:p>
          </p:txBody>
        </p:sp>
        <p:sp>
          <p:nvSpPr>
            <p:cNvPr id="37" name="Forme libre 36"/>
            <p:cNvSpPr/>
            <p:nvPr/>
          </p:nvSpPr>
          <p:spPr>
            <a:xfrm>
              <a:off x="573255" y="2087587"/>
              <a:ext cx="8340536" cy="2366716"/>
            </a:xfrm>
            <a:custGeom>
              <a:avLst/>
              <a:gdLst>
                <a:gd name="connsiteX0" fmla="*/ 24018 w 8339880"/>
                <a:gd name="connsiteY0" fmla="*/ 160280 h 2366791"/>
                <a:gd name="connsiteX1" fmla="*/ 259408 w 8339880"/>
                <a:gd name="connsiteY1" fmla="*/ 105959 h 2366791"/>
                <a:gd name="connsiteX2" fmla="*/ 558172 w 8339880"/>
                <a:gd name="connsiteY2" fmla="*/ 105959 h 2366791"/>
                <a:gd name="connsiteX3" fmla="*/ 920311 w 8339880"/>
                <a:gd name="connsiteY3" fmla="*/ 96906 h 2366791"/>
                <a:gd name="connsiteX4" fmla="*/ 1843764 w 8339880"/>
                <a:gd name="connsiteY4" fmla="*/ 87852 h 2366791"/>
                <a:gd name="connsiteX5" fmla="*/ 2133475 w 8339880"/>
                <a:gd name="connsiteY5" fmla="*/ 214601 h 2366791"/>
                <a:gd name="connsiteX6" fmla="*/ 2531828 w 8339880"/>
                <a:gd name="connsiteY6" fmla="*/ 223654 h 2366791"/>
                <a:gd name="connsiteX7" fmla="*/ 3011661 w 8339880"/>
                <a:gd name="connsiteY7" fmla="*/ 42585 h 2366791"/>
                <a:gd name="connsiteX8" fmla="*/ 3247051 w 8339880"/>
                <a:gd name="connsiteY8" fmla="*/ 96906 h 2366791"/>
                <a:gd name="connsiteX9" fmla="*/ 3482441 w 8339880"/>
                <a:gd name="connsiteY9" fmla="*/ 169333 h 2366791"/>
                <a:gd name="connsiteX10" fmla="*/ 3672564 w 8339880"/>
                <a:gd name="connsiteY10" fmla="*/ 196494 h 2366791"/>
                <a:gd name="connsiteX11" fmla="*/ 3880794 w 8339880"/>
                <a:gd name="connsiteY11" fmla="*/ 196494 h 2366791"/>
                <a:gd name="connsiteX12" fmla="*/ 4360628 w 8339880"/>
                <a:gd name="connsiteY12" fmla="*/ 96906 h 2366791"/>
                <a:gd name="connsiteX13" fmla="*/ 4650339 w 8339880"/>
                <a:gd name="connsiteY13" fmla="*/ 42585 h 2366791"/>
                <a:gd name="connsiteX14" fmla="*/ 4722766 w 8339880"/>
                <a:gd name="connsiteY14" fmla="*/ 51638 h 2366791"/>
                <a:gd name="connsiteX15" fmla="*/ 4940049 w 8339880"/>
                <a:gd name="connsiteY15" fmla="*/ 124066 h 2366791"/>
                <a:gd name="connsiteX16" fmla="*/ 5075851 w 8339880"/>
                <a:gd name="connsiteY16" fmla="*/ 178387 h 2366791"/>
                <a:gd name="connsiteX17" fmla="*/ 5329348 w 8339880"/>
                <a:gd name="connsiteY17" fmla="*/ 214601 h 2366791"/>
                <a:gd name="connsiteX18" fmla="*/ 5890663 w 8339880"/>
                <a:gd name="connsiteY18" fmla="*/ 133119 h 2366791"/>
                <a:gd name="connsiteX19" fmla="*/ 5944984 w 8339880"/>
                <a:gd name="connsiteY19" fmla="*/ 105959 h 2366791"/>
                <a:gd name="connsiteX20" fmla="*/ 6117000 w 8339880"/>
                <a:gd name="connsiteY20" fmla="*/ 124066 h 2366791"/>
                <a:gd name="connsiteX21" fmla="*/ 6279962 w 8339880"/>
                <a:gd name="connsiteY21" fmla="*/ 187440 h 2366791"/>
                <a:gd name="connsiteX22" fmla="*/ 6506299 w 8339880"/>
                <a:gd name="connsiteY22" fmla="*/ 223654 h 2366791"/>
                <a:gd name="connsiteX23" fmla="*/ 6633047 w 8339880"/>
                <a:gd name="connsiteY23" fmla="*/ 214601 h 2366791"/>
                <a:gd name="connsiteX24" fmla="*/ 6768849 w 8339880"/>
                <a:gd name="connsiteY24" fmla="*/ 205547 h 2366791"/>
                <a:gd name="connsiteX25" fmla="*/ 6995186 w 8339880"/>
                <a:gd name="connsiteY25" fmla="*/ 169333 h 2366791"/>
                <a:gd name="connsiteX26" fmla="*/ 7067614 w 8339880"/>
                <a:gd name="connsiteY26" fmla="*/ 133119 h 2366791"/>
                <a:gd name="connsiteX27" fmla="*/ 7230576 w 8339880"/>
                <a:gd name="connsiteY27" fmla="*/ 115012 h 2366791"/>
                <a:gd name="connsiteX28" fmla="*/ 7366378 w 8339880"/>
                <a:gd name="connsiteY28" fmla="*/ 115012 h 2366791"/>
                <a:gd name="connsiteX29" fmla="*/ 7538394 w 8339880"/>
                <a:gd name="connsiteY29" fmla="*/ 187440 h 2366791"/>
                <a:gd name="connsiteX30" fmla="*/ 7619875 w 8339880"/>
                <a:gd name="connsiteY30" fmla="*/ 205547 h 2366791"/>
                <a:gd name="connsiteX31" fmla="*/ 7773784 w 8339880"/>
                <a:gd name="connsiteY31" fmla="*/ 160280 h 2366791"/>
                <a:gd name="connsiteX32" fmla="*/ 7972960 w 8339880"/>
                <a:gd name="connsiteY32" fmla="*/ 115012 h 2366791"/>
                <a:gd name="connsiteX33" fmla="*/ 8117816 w 8339880"/>
                <a:gd name="connsiteY33" fmla="*/ 87852 h 2366791"/>
                <a:gd name="connsiteX34" fmla="*/ 8280778 w 8339880"/>
                <a:gd name="connsiteY34" fmla="*/ 78799 h 2366791"/>
                <a:gd name="connsiteX35" fmla="*/ 8335099 w 8339880"/>
                <a:gd name="connsiteY35" fmla="*/ 78799 h 2366791"/>
                <a:gd name="connsiteX36" fmla="*/ 8335099 w 8339880"/>
                <a:gd name="connsiteY36" fmla="*/ 1138054 h 2366791"/>
                <a:gd name="connsiteX37" fmla="*/ 8316992 w 8339880"/>
                <a:gd name="connsiteY37" fmla="*/ 1156161 h 2366791"/>
                <a:gd name="connsiteX38" fmla="*/ 8108762 w 8339880"/>
                <a:gd name="connsiteY38" fmla="*/ 1301016 h 2366791"/>
                <a:gd name="connsiteX39" fmla="*/ 7701356 w 8339880"/>
                <a:gd name="connsiteY39" fmla="*/ 1527353 h 2366791"/>
                <a:gd name="connsiteX40" fmla="*/ 7339218 w 8339880"/>
                <a:gd name="connsiteY40" fmla="*/ 1717476 h 2366791"/>
                <a:gd name="connsiteX41" fmla="*/ 6931812 w 8339880"/>
                <a:gd name="connsiteY41" fmla="*/ 1898545 h 2366791"/>
                <a:gd name="connsiteX42" fmla="*/ 6252802 w 8339880"/>
                <a:gd name="connsiteY42" fmla="*/ 2115828 h 2366791"/>
                <a:gd name="connsiteX43" fmla="*/ 5890663 w 8339880"/>
                <a:gd name="connsiteY43" fmla="*/ 2224470 h 2366791"/>
                <a:gd name="connsiteX44" fmla="*/ 5356509 w 8339880"/>
                <a:gd name="connsiteY44" fmla="*/ 2324058 h 2366791"/>
                <a:gd name="connsiteX45" fmla="*/ 5084905 w 8339880"/>
                <a:gd name="connsiteY45" fmla="*/ 2351218 h 2366791"/>
                <a:gd name="connsiteX46" fmla="*/ 4659392 w 8339880"/>
                <a:gd name="connsiteY46" fmla="*/ 2360272 h 2366791"/>
                <a:gd name="connsiteX47" fmla="*/ 4079970 w 8339880"/>
                <a:gd name="connsiteY47" fmla="*/ 2251630 h 2366791"/>
                <a:gd name="connsiteX48" fmla="*/ 3337586 w 8339880"/>
                <a:gd name="connsiteY48" fmla="*/ 2034347 h 2366791"/>
                <a:gd name="connsiteX49" fmla="*/ 2903020 w 8339880"/>
                <a:gd name="connsiteY49" fmla="*/ 1853278 h 2366791"/>
                <a:gd name="connsiteX50" fmla="*/ 2450346 w 8339880"/>
                <a:gd name="connsiteY50" fmla="*/ 1663155 h 2366791"/>
                <a:gd name="connsiteX51" fmla="*/ 2079154 w 8339880"/>
                <a:gd name="connsiteY51" fmla="*/ 1482086 h 2366791"/>
                <a:gd name="connsiteX52" fmla="*/ 1653641 w 8339880"/>
                <a:gd name="connsiteY52" fmla="*/ 1237642 h 2366791"/>
                <a:gd name="connsiteX53" fmla="*/ 1273396 w 8339880"/>
                <a:gd name="connsiteY53" fmla="*/ 1056573 h 2366791"/>
                <a:gd name="connsiteX54" fmla="*/ 911257 w 8339880"/>
                <a:gd name="connsiteY54" fmla="*/ 975092 h 2366791"/>
                <a:gd name="connsiteX55" fmla="*/ 757348 w 8339880"/>
                <a:gd name="connsiteY55" fmla="*/ 966038 h 2366791"/>
                <a:gd name="connsiteX56" fmla="*/ 585333 w 8339880"/>
                <a:gd name="connsiteY56" fmla="*/ 993199 h 2366791"/>
                <a:gd name="connsiteX57" fmla="*/ 440477 w 8339880"/>
                <a:gd name="connsiteY57" fmla="*/ 1020359 h 2366791"/>
                <a:gd name="connsiteX58" fmla="*/ 331836 w 8339880"/>
                <a:gd name="connsiteY58" fmla="*/ 1083733 h 2366791"/>
                <a:gd name="connsiteX59" fmla="*/ 177927 w 8339880"/>
                <a:gd name="connsiteY59" fmla="*/ 1156161 h 2366791"/>
                <a:gd name="connsiteX60" fmla="*/ 87392 w 8339880"/>
                <a:gd name="connsiteY60" fmla="*/ 1219535 h 2366791"/>
                <a:gd name="connsiteX61" fmla="*/ 14964 w 8339880"/>
                <a:gd name="connsiteY61" fmla="*/ 1219535 h 2366791"/>
                <a:gd name="connsiteX62" fmla="*/ 24018 w 8339880"/>
                <a:gd name="connsiteY62" fmla="*/ 160280 h 236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339880" h="2366791">
                  <a:moveTo>
                    <a:pt x="24018" y="160280"/>
                  </a:moveTo>
                  <a:cubicBezTo>
                    <a:pt x="64759" y="-25316"/>
                    <a:pt x="170382" y="115012"/>
                    <a:pt x="259408" y="105959"/>
                  </a:cubicBezTo>
                  <a:cubicBezTo>
                    <a:pt x="348434" y="96905"/>
                    <a:pt x="448022" y="107468"/>
                    <a:pt x="558172" y="105959"/>
                  </a:cubicBezTo>
                  <a:cubicBezTo>
                    <a:pt x="668322" y="104450"/>
                    <a:pt x="920311" y="96906"/>
                    <a:pt x="920311" y="96906"/>
                  </a:cubicBezTo>
                  <a:cubicBezTo>
                    <a:pt x="1134576" y="93888"/>
                    <a:pt x="1641570" y="68236"/>
                    <a:pt x="1843764" y="87852"/>
                  </a:cubicBezTo>
                  <a:cubicBezTo>
                    <a:pt x="2045958" y="107468"/>
                    <a:pt x="2018798" y="191967"/>
                    <a:pt x="2133475" y="214601"/>
                  </a:cubicBezTo>
                  <a:cubicBezTo>
                    <a:pt x="2248152" y="237235"/>
                    <a:pt x="2385464" y="252323"/>
                    <a:pt x="2531828" y="223654"/>
                  </a:cubicBezTo>
                  <a:cubicBezTo>
                    <a:pt x="2678192" y="194985"/>
                    <a:pt x="2892457" y="63710"/>
                    <a:pt x="3011661" y="42585"/>
                  </a:cubicBezTo>
                  <a:cubicBezTo>
                    <a:pt x="3130865" y="21460"/>
                    <a:pt x="3168588" y="75781"/>
                    <a:pt x="3247051" y="96906"/>
                  </a:cubicBezTo>
                  <a:cubicBezTo>
                    <a:pt x="3325514" y="118031"/>
                    <a:pt x="3411522" y="152735"/>
                    <a:pt x="3482441" y="169333"/>
                  </a:cubicBezTo>
                  <a:cubicBezTo>
                    <a:pt x="3553360" y="185931"/>
                    <a:pt x="3606172" y="191967"/>
                    <a:pt x="3672564" y="196494"/>
                  </a:cubicBezTo>
                  <a:cubicBezTo>
                    <a:pt x="3738956" y="201021"/>
                    <a:pt x="3766117" y="213092"/>
                    <a:pt x="3880794" y="196494"/>
                  </a:cubicBezTo>
                  <a:cubicBezTo>
                    <a:pt x="3995471" y="179896"/>
                    <a:pt x="4232371" y="122557"/>
                    <a:pt x="4360628" y="96906"/>
                  </a:cubicBezTo>
                  <a:cubicBezTo>
                    <a:pt x="4488885" y="71255"/>
                    <a:pt x="4589983" y="50130"/>
                    <a:pt x="4650339" y="42585"/>
                  </a:cubicBezTo>
                  <a:cubicBezTo>
                    <a:pt x="4710695" y="35040"/>
                    <a:pt x="4674481" y="38058"/>
                    <a:pt x="4722766" y="51638"/>
                  </a:cubicBezTo>
                  <a:cubicBezTo>
                    <a:pt x="4771051" y="65218"/>
                    <a:pt x="4881202" y="102941"/>
                    <a:pt x="4940049" y="124066"/>
                  </a:cubicBezTo>
                  <a:cubicBezTo>
                    <a:pt x="4998897" y="145191"/>
                    <a:pt x="5010968" y="163298"/>
                    <a:pt x="5075851" y="178387"/>
                  </a:cubicBezTo>
                  <a:cubicBezTo>
                    <a:pt x="5140734" y="193476"/>
                    <a:pt x="5193546" y="222146"/>
                    <a:pt x="5329348" y="214601"/>
                  </a:cubicBezTo>
                  <a:cubicBezTo>
                    <a:pt x="5465150" y="207056"/>
                    <a:pt x="5788057" y="151226"/>
                    <a:pt x="5890663" y="133119"/>
                  </a:cubicBezTo>
                  <a:cubicBezTo>
                    <a:pt x="5993269" y="115012"/>
                    <a:pt x="5907261" y="107468"/>
                    <a:pt x="5944984" y="105959"/>
                  </a:cubicBezTo>
                  <a:cubicBezTo>
                    <a:pt x="5982707" y="104450"/>
                    <a:pt x="6061170" y="110486"/>
                    <a:pt x="6117000" y="124066"/>
                  </a:cubicBezTo>
                  <a:cubicBezTo>
                    <a:pt x="6172830" y="137646"/>
                    <a:pt x="6215079" y="170842"/>
                    <a:pt x="6279962" y="187440"/>
                  </a:cubicBezTo>
                  <a:cubicBezTo>
                    <a:pt x="6344845" y="204038"/>
                    <a:pt x="6447452" y="219127"/>
                    <a:pt x="6506299" y="223654"/>
                  </a:cubicBezTo>
                  <a:lnTo>
                    <a:pt x="6633047" y="214601"/>
                  </a:lnTo>
                  <a:cubicBezTo>
                    <a:pt x="6676805" y="211583"/>
                    <a:pt x="6708493" y="213092"/>
                    <a:pt x="6768849" y="205547"/>
                  </a:cubicBezTo>
                  <a:cubicBezTo>
                    <a:pt x="6829205" y="198002"/>
                    <a:pt x="6945392" y="181404"/>
                    <a:pt x="6995186" y="169333"/>
                  </a:cubicBezTo>
                  <a:cubicBezTo>
                    <a:pt x="7044980" y="157262"/>
                    <a:pt x="7028382" y="142172"/>
                    <a:pt x="7067614" y="133119"/>
                  </a:cubicBezTo>
                  <a:cubicBezTo>
                    <a:pt x="7106846" y="124065"/>
                    <a:pt x="7180782" y="118030"/>
                    <a:pt x="7230576" y="115012"/>
                  </a:cubicBezTo>
                  <a:cubicBezTo>
                    <a:pt x="7280370" y="111994"/>
                    <a:pt x="7315075" y="102941"/>
                    <a:pt x="7366378" y="115012"/>
                  </a:cubicBezTo>
                  <a:cubicBezTo>
                    <a:pt x="7417681" y="127083"/>
                    <a:pt x="7496145" y="172351"/>
                    <a:pt x="7538394" y="187440"/>
                  </a:cubicBezTo>
                  <a:cubicBezTo>
                    <a:pt x="7580644" y="202529"/>
                    <a:pt x="7580644" y="210074"/>
                    <a:pt x="7619875" y="205547"/>
                  </a:cubicBezTo>
                  <a:cubicBezTo>
                    <a:pt x="7659106" y="201020"/>
                    <a:pt x="7714937" y="175369"/>
                    <a:pt x="7773784" y="160280"/>
                  </a:cubicBezTo>
                  <a:cubicBezTo>
                    <a:pt x="7832631" y="145191"/>
                    <a:pt x="7915621" y="127083"/>
                    <a:pt x="7972960" y="115012"/>
                  </a:cubicBezTo>
                  <a:cubicBezTo>
                    <a:pt x="8030299" y="102941"/>
                    <a:pt x="8066513" y="93887"/>
                    <a:pt x="8117816" y="87852"/>
                  </a:cubicBezTo>
                  <a:cubicBezTo>
                    <a:pt x="8169119" y="81817"/>
                    <a:pt x="8244564" y="80308"/>
                    <a:pt x="8280778" y="78799"/>
                  </a:cubicBezTo>
                  <a:cubicBezTo>
                    <a:pt x="8316992" y="77290"/>
                    <a:pt x="8326046" y="-97743"/>
                    <a:pt x="8335099" y="78799"/>
                  </a:cubicBezTo>
                  <a:cubicBezTo>
                    <a:pt x="8344152" y="255341"/>
                    <a:pt x="8338117" y="958494"/>
                    <a:pt x="8335099" y="1138054"/>
                  </a:cubicBezTo>
                  <a:cubicBezTo>
                    <a:pt x="8332081" y="1317614"/>
                    <a:pt x="8354715" y="1129001"/>
                    <a:pt x="8316992" y="1156161"/>
                  </a:cubicBezTo>
                  <a:cubicBezTo>
                    <a:pt x="8279269" y="1183321"/>
                    <a:pt x="8211368" y="1239151"/>
                    <a:pt x="8108762" y="1301016"/>
                  </a:cubicBezTo>
                  <a:cubicBezTo>
                    <a:pt x="8006156" y="1362881"/>
                    <a:pt x="7829613" y="1457943"/>
                    <a:pt x="7701356" y="1527353"/>
                  </a:cubicBezTo>
                  <a:cubicBezTo>
                    <a:pt x="7573099" y="1596763"/>
                    <a:pt x="7467475" y="1655611"/>
                    <a:pt x="7339218" y="1717476"/>
                  </a:cubicBezTo>
                  <a:cubicBezTo>
                    <a:pt x="7210961" y="1779341"/>
                    <a:pt x="7112881" y="1832153"/>
                    <a:pt x="6931812" y="1898545"/>
                  </a:cubicBezTo>
                  <a:cubicBezTo>
                    <a:pt x="6750743" y="1964937"/>
                    <a:pt x="6426327" y="2061507"/>
                    <a:pt x="6252802" y="2115828"/>
                  </a:cubicBezTo>
                  <a:cubicBezTo>
                    <a:pt x="6079277" y="2170149"/>
                    <a:pt x="6040045" y="2189765"/>
                    <a:pt x="5890663" y="2224470"/>
                  </a:cubicBezTo>
                  <a:cubicBezTo>
                    <a:pt x="5741281" y="2259175"/>
                    <a:pt x="5490802" y="2302933"/>
                    <a:pt x="5356509" y="2324058"/>
                  </a:cubicBezTo>
                  <a:cubicBezTo>
                    <a:pt x="5222216" y="2345183"/>
                    <a:pt x="5201091" y="2345182"/>
                    <a:pt x="5084905" y="2351218"/>
                  </a:cubicBezTo>
                  <a:cubicBezTo>
                    <a:pt x="4968719" y="2357254"/>
                    <a:pt x="4826881" y="2376870"/>
                    <a:pt x="4659392" y="2360272"/>
                  </a:cubicBezTo>
                  <a:cubicBezTo>
                    <a:pt x="4491903" y="2343674"/>
                    <a:pt x="4300271" y="2305951"/>
                    <a:pt x="4079970" y="2251630"/>
                  </a:cubicBezTo>
                  <a:cubicBezTo>
                    <a:pt x="3859669" y="2197309"/>
                    <a:pt x="3533744" y="2100739"/>
                    <a:pt x="3337586" y="2034347"/>
                  </a:cubicBezTo>
                  <a:cubicBezTo>
                    <a:pt x="3141428" y="1967955"/>
                    <a:pt x="2903020" y="1853278"/>
                    <a:pt x="2903020" y="1853278"/>
                  </a:cubicBezTo>
                  <a:cubicBezTo>
                    <a:pt x="2755147" y="1791413"/>
                    <a:pt x="2587657" y="1725020"/>
                    <a:pt x="2450346" y="1663155"/>
                  </a:cubicBezTo>
                  <a:cubicBezTo>
                    <a:pt x="2313035" y="1601290"/>
                    <a:pt x="2211938" y="1553005"/>
                    <a:pt x="2079154" y="1482086"/>
                  </a:cubicBezTo>
                  <a:cubicBezTo>
                    <a:pt x="1946370" y="1411167"/>
                    <a:pt x="1787934" y="1308561"/>
                    <a:pt x="1653641" y="1237642"/>
                  </a:cubicBezTo>
                  <a:cubicBezTo>
                    <a:pt x="1519348" y="1166723"/>
                    <a:pt x="1397127" y="1100331"/>
                    <a:pt x="1273396" y="1056573"/>
                  </a:cubicBezTo>
                  <a:cubicBezTo>
                    <a:pt x="1149665" y="1012815"/>
                    <a:pt x="997265" y="990181"/>
                    <a:pt x="911257" y="975092"/>
                  </a:cubicBezTo>
                  <a:cubicBezTo>
                    <a:pt x="825249" y="960003"/>
                    <a:pt x="811669" y="963020"/>
                    <a:pt x="757348" y="966038"/>
                  </a:cubicBezTo>
                  <a:cubicBezTo>
                    <a:pt x="703027" y="969056"/>
                    <a:pt x="638145" y="984146"/>
                    <a:pt x="585333" y="993199"/>
                  </a:cubicBezTo>
                  <a:cubicBezTo>
                    <a:pt x="532521" y="1002252"/>
                    <a:pt x="482726" y="1005270"/>
                    <a:pt x="440477" y="1020359"/>
                  </a:cubicBezTo>
                  <a:cubicBezTo>
                    <a:pt x="398228" y="1035448"/>
                    <a:pt x="375594" y="1061099"/>
                    <a:pt x="331836" y="1083733"/>
                  </a:cubicBezTo>
                  <a:cubicBezTo>
                    <a:pt x="288078" y="1106367"/>
                    <a:pt x="218668" y="1133527"/>
                    <a:pt x="177927" y="1156161"/>
                  </a:cubicBezTo>
                  <a:cubicBezTo>
                    <a:pt x="137186" y="1178795"/>
                    <a:pt x="114553" y="1208973"/>
                    <a:pt x="87392" y="1219535"/>
                  </a:cubicBezTo>
                  <a:cubicBezTo>
                    <a:pt x="60232" y="1230097"/>
                    <a:pt x="25526" y="1394569"/>
                    <a:pt x="14964" y="1219535"/>
                  </a:cubicBezTo>
                  <a:cubicBezTo>
                    <a:pt x="4402" y="1044501"/>
                    <a:pt x="-16723" y="345876"/>
                    <a:pt x="24018" y="160280"/>
                  </a:cubicBezTo>
                  <a:close/>
                </a:path>
              </a:pathLst>
            </a:cu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3500000" scaled="1"/>
              <a:tileRect/>
            </a:gra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fr-FR">
                <a:solidFill>
                  <a:schemeClr val="tx1"/>
                </a:solidFill>
              </a:endParaRPr>
            </a:p>
          </p:txBody>
        </p:sp>
        <p:cxnSp>
          <p:nvCxnSpPr>
            <p:cNvPr id="44" name="Connecteur droit 43"/>
            <p:cNvCxnSpPr/>
            <p:nvPr/>
          </p:nvCxnSpPr>
          <p:spPr>
            <a:xfrm>
              <a:off x="8487386" y="1700277"/>
              <a:ext cx="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 name="Connecteur droit 18"/>
          <p:cNvCxnSpPr/>
          <p:nvPr/>
        </p:nvCxnSpPr>
        <p:spPr>
          <a:xfrm>
            <a:off x="1907931" y="2209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245" name="Rectangle 20"/>
          <p:cNvSpPr>
            <a:spLocks noChangeArrowheads="1"/>
          </p:cNvSpPr>
          <p:nvPr/>
        </p:nvSpPr>
        <p:spPr bwMode="auto">
          <a:xfrm>
            <a:off x="4756594" y="5534025"/>
            <a:ext cx="1226618" cy="369332"/>
          </a:xfrm>
          <a:prstGeom prst="rect">
            <a:avLst/>
          </a:prstGeom>
          <a:noFill/>
          <a:ln w="9525">
            <a:noFill/>
            <a:miter lim="800000"/>
            <a:headEnd/>
            <a:tailEnd/>
          </a:ln>
        </p:spPr>
        <p:txBody>
          <a:bodyPr wrap="none">
            <a:spAutoFit/>
          </a:bodyPr>
          <a:lstStyle/>
          <a:p>
            <a:pPr algn="ctr"/>
            <a:r>
              <a:rPr lang="fr-FR">
                <a:latin typeface="Arial Narrow" pitchFamily="34" charset="0"/>
              </a:rPr>
              <a:t>Roche-mère</a:t>
            </a:r>
          </a:p>
        </p:txBody>
      </p:sp>
      <p:cxnSp>
        <p:nvCxnSpPr>
          <p:cNvPr id="24" name="Connecteur droit 23"/>
          <p:cNvCxnSpPr/>
          <p:nvPr/>
        </p:nvCxnSpPr>
        <p:spPr>
          <a:xfrm flipH="1">
            <a:off x="1352551" y="1511301"/>
            <a:ext cx="23446" cy="2422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orme libre 16"/>
          <p:cNvSpPr/>
          <p:nvPr/>
        </p:nvSpPr>
        <p:spPr>
          <a:xfrm>
            <a:off x="1339362" y="3911600"/>
            <a:ext cx="1784838" cy="1149350"/>
          </a:xfrm>
          <a:custGeom>
            <a:avLst/>
            <a:gdLst>
              <a:gd name="connsiteX0" fmla="*/ 0 w 1783533"/>
              <a:gd name="connsiteY0" fmla="*/ 0 h 1149790"/>
              <a:gd name="connsiteX1" fmla="*/ 298764 w 1783533"/>
              <a:gd name="connsiteY1" fmla="*/ 443620 h 1149790"/>
              <a:gd name="connsiteX2" fmla="*/ 1222218 w 1783533"/>
              <a:gd name="connsiteY2" fmla="*/ 823865 h 1149790"/>
              <a:gd name="connsiteX3" fmla="*/ 1783533 w 1783533"/>
              <a:gd name="connsiteY3" fmla="*/ 1149790 h 1149790"/>
            </a:gdLst>
            <a:ahLst/>
            <a:cxnLst>
              <a:cxn ang="0">
                <a:pos x="connsiteX0" y="connsiteY0"/>
              </a:cxn>
              <a:cxn ang="0">
                <a:pos x="connsiteX1" y="connsiteY1"/>
              </a:cxn>
              <a:cxn ang="0">
                <a:pos x="connsiteX2" y="connsiteY2"/>
              </a:cxn>
              <a:cxn ang="0">
                <a:pos x="connsiteX3" y="connsiteY3"/>
              </a:cxn>
            </a:cxnLst>
            <a:rect l="l" t="t" r="r" b="b"/>
            <a:pathLst>
              <a:path w="1783533" h="1149790">
                <a:moveTo>
                  <a:pt x="0" y="0"/>
                </a:moveTo>
                <a:cubicBezTo>
                  <a:pt x="47530" y="153154"/>
                  <a:pt x="95061" y="306309"/>
                  <a:pt x="298764" y="443620"/>
                </a:cubicBezTo>
                <a:cubicBezTo>
                  <a:pt x="502467" y="580931"/>
                  <a:pt x="974757" y="706170"/>
                  <a:pt x="1222218" y="823865"/>
                </a:cubicBezTo>
                <a:cubicBezTo>
                  <a:pt x="1469679" y="941560"/>
                  <a:pt x="1626606" y="1045675"/>
                  <a:pt x="1783533" y="114979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58" name="Forme libre 57"/>
          <p:cNvSpPr/>
          <p:nvPr/>
        </p:nvSpPr>
        <p:spPr>
          <a:xfrm>
            <a:off x="4808470" y="5084947"/>
            <a:ext cx="1647730" cy="461727"/>
          </a:xfrm>
          <a:custGeom>
            <a:avLst/>
            <a:gdLst>
              <a:gd name="connsiteX0" fmla="*/ 0 w 1647730"/>
              <a:gd name="connsiteY0" fmla="*/ 334978 h 461727"/>
              <a:gd name="connsiteX1" fmla="*/ 63374 w 1647730"/>
              <a:gd name="connsiteY1" fmla="*/ 226336 h 461727"/>
              <a:gd name="connsiteX2" fmla="*/ 99588 w 1647730"/>
              <a:gd name="connsiteY2" fmla="*/ 190123 h 461727"/>
              <a:gd name="connsiteX3" fmla="*/ 135802 w 1647730"/>
              <a:gd name="connsiteY3" fmla="*/ 172016 h 461727"/>
              <a:gd name="connsiteX4" fmla="*/ 162962 w 1647730"/>
              <a:gd name="connsiteY4" fmla="*/ 190123 h 461727"/>
              <a:gd name="connsiteX5" fmla="*/ 162962 w 1647730"/>
              <a:gd name="connsiteY5" fmla="*/ 190123 h 461727"/>
              <a:gd name="connsiteX6" fmla="*/ 226336 w 1647730"/>
              <a:gd name="connsiteY6" fmla="*/ 199176 h 461727"/>
              <a:gd name="connsiteX7" fmla="*/ 271604 w 1647730"/>
              <a:gd name="connsiteY7" fmla="*/ 172016 h 461727"/>
              <a:gd name="connsiteX8" fmla="*/ 298764 w 1647730"/>
              <a:gd name="connsiteY8" fmla="*/ 153909 h 461727"/>
              <a:gd name="connsiteX9" fmla="*/ 344031 w 1647730"/>
              <a:gd name="connsiteY9" fmla="*/ 208229 h 461727"/>
              <a:gd name="connsiteX10" fmla="*/ 353085 w 1647730"/>
              <a:gd name="connsiteY10" fmla="*/ 253497 h 461727"/>
              <a:gd name="connsiteX11" fmla="*/ 443619 w 1647730"/>
              <a:gd name="connsiteY11" fmla="*/ 289711 h 461727"/>
              <a:gd name="connsiteX12" fmla="*/ 534154 w 1647730"/>
              <a:gd name="connsiteY12" fmla="*/ 253497 h 461727"/>
              <a:gd name="connsiteX13" fmla="*/ 552261 w 1647730"/>
              <a:gd name="connsiteY13" fmla="*/ 162962 h 461727"/>
              <a:gd name="connsiteX14" fmla="*/ 552261 w 1647730"/>
              <a:gd name="connsiteY14" fmla="*/ 117695 h 461727"/>
              <a:gd name="connsiteX15" fmla="*/ 570368 w 1647730"/>
              <a:gd name="connsiteY15" fmla="*/ 99588 h 461727"/>
              <a:gd name="connsiteX16" fmla="*/ 624689 w 1647730"/>
              <a:gd name="connsiteY16" fmla="*/ 135802 h 461727"/>
              <a:gd name="connsiteX17" fmla="*/ 651849 w 1647730"/>
              <a:gd name="connsiteY17" fmla="*/ 172016 h 461727"/>
              <a:gd name="connsiteX18" fmla="*/ 688063 w 1647730"/>
              <a:gd name="connsiteY18" fmla="*/ 153909 h 461727"/>
              <a:gd name="connsiteX19" fmla="*/ 733330 w 1647730"/>
              <a:gd name="connsiteY19" fmla="*/ 117695 h 461727"/>
              <a:gd name="connsiteX20" fmla="*/ 778598 w 1647730"/>
              <a:gd name="connsiteY20" fmla="*/ 108641 h 461727"/>
              <a:gd name="connsiteX21" fmla="*/ 814811 w 1647730"/>
              <a:gd name="connsiteY21" fmla="*/ 181069 h 461727"/>
              <a:gd name="connsiteX22" fmla="*/ 823865 w 1647730"/>
              <a:gd name="connsiteY22" fmla="*/ 217283 h 461727"/>
              <a:gd name="connsiteX23" fmla="*/ 896293 w 1647730"/>
              <a:gd name="connsiteY23" fmla="*/ 244443 h 461727"/>
              <a:gd name="connsiteX24" fmla="*/ 986827 w 1647730"/>
              <a:gd name="connsiteY24" fmla="*/ 217283 h 461727"/>
              <a:gd name="connsiteX25" fmla="*/ 1059255 w 1647730"/>
              <a:gd name="connsiteY25" fmla="*/ 144855 h 461727"/>
              <a:gd name="connsiteX26" fmla="*/ 1113576 w 1647730"/>
              <a:gd name="connsiteY26" fmla="*/ 45267 h 461727"/>
              <a:gd name="connsiteX27" fmla="*/ 1131683 w 1647730"/>
              <a:gd name="connsiteY27" fmla="*/ 18107 h 461727"/>
              <a:gd name="connsiteX28" fmla="*/ 1195057 w 1647730"/>
              <a:gd name="connsiteY28" fmla="*/ 0 h 461727"/>
              <a:gd name="connsiteX29" fmla="*/ 1258431 w 1647730"/>
              <a:gd name="connsiteY29" fmla="*/ 18107 h 461727"/>
              <a:gd name="connsiteX30" fmla="*/ 1258431 w 1647730"/>
              <a:gd name="connsiteY30" fmla="*/ 18107 h 461727"/>
              <a:gd name="connsiteX31" fmla="*/ 1303699 w 1647730"/>
              <a:gd name="connsiteY31" fmla="*/ 90534 h 461727"/>
              <a:gd name="connsiteX32" fmla="*/ 1321806 w 1647730"/>
              <a:gd name="connsiteY32" fmla="*/ 108641 h 461727"/>
              <a:gd name="connsiteX33" fmla="*/ 1385180 w 1647730"/>
              <a:gd name="connsiteY33" fmla="*/ 99588 h 461727"/>
              <a:gd name="connsiteX34" fmla="*/ 1430447 w 1647730"/>
              <a:gd name="connsiteY34" fmla="*/ 81481 h 461727"/>
              <a:gd name="connsiteX35" fmla="*/ 1475714 w 1647730"/>
              <a:gd name="connsiteY35" fmla="*/ 90534 h 461727"/>
              <a:gd name="connsiteX36" fmla="*/ 1539089 w 1647730"/>
              <a:gd name="connsiteY36" fmla="*/ 135802 h 461727"/>
              <a:gd name="connsiteX37" fmla="*/ 1593409 w 1647730"/>
              <a:gd name="connsiteY37" fmla="*/ 135802 h 461727"/>
              <a:gd name="connsiteX38" fmla="*/ 1611516 w 1647730"/>
              <a:gd name="connsiteY38" fmla="*/ 153909 h 461727"/>
              <a:gd name="connsiteX39" fmla="*/ 1647730 w 1647730"/>
              <a:gd name="connsiteY39" fmla="*/ 199176 h 461727"/>
              <a:gd name="connsiteX40" fmla="*/ 1647730 w 1647730"/>
              <a:gd name="connsiteY40" fmla="*/ 235390 h 461727"/>
              <a:gd name="connsiteX41" fmla="*/ 1593409 w 1647730"/>
              <a:gd name="connsiteY41" fmla="*/ 362138 h 461727"/>
              <a:gd name="connsiteX42" fmla="*/ 1023041 w 1647730"/>
              <a:gd name="connsiteY42" fmla="*/ 461727 h 461727"/>
              <a:gd name="connsiteX43" fmla="*/ 615635 w 1647730"/>
              <a:gd name="connsiteY43" fmla="*/ 461727 h 461727"/>
              <a:gd name="connsiteX44" fmla="*/ 144855 w 1647730"/>
              <a:gd name="connsiteY44" fmla="*/ 452673 h 461727"/>
              <a:gd name="connsiteX45" fmla="*/ 18106 w 1647730"/>
              <a:gd name="connsiteY45" fmla="*/ 425513 h 461727"/>
              <a:gd name="connsiteX46" fmla="*/ 0 w 1647730"/>
              <a:gd name="connsiteY46" fmla="*/ 334978 h 46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47730" h="461727">
                <a:moveTo>
                  <a:pt x="0" y="334978"/>
                </a:moveTo>
                <a:lnTo>
                  <a:pt x="63374" y="226336"/>
                </a:lnTo>
                <a:lnTo>
                  <a:pt x="99588" y="190123"/>
                </a:lnTo>
                <a:lnTo>
                  <a:pt x="135802" y="172016"/>
                </a:lnTo>
                <a:lnTo>
                  <a:pt x="162962" y="190123"/>
                </a:lnTo>
                <a:lnTo>
                  <a:pt x="162962" y="190123"/>
                </a:lnTo>
                <a:lnTo>
                  <a:pt x="226336" y="199176"/>
                </a:lnTo>
                <a:lnTo>
                  <a:pt x="271604" y="172016"/>
                </a:lnTo>
                <a:lnTo>
                  <a:pt x="298764" y="153909"/>
                </a:lnTo>
                <a:lnTo>
                  <a:pt x="344031" y="208229"/>
                </a:lnTo>
                <a:lnTo>
                  <a:pt x="353085" y="253497"/>
                </a:lnTo>
                <a:lnTo>
                  <a:pt x="443619" y="289711"/>
                </a:lnTo>
                <a:lnTo>
                  <a:pt x="534154" y="253497"/>
                </a:lnTo>
                <a:lnTo>
                  <a:pt x="552261" y="162962"/>
                </a:lnTo>
                <a:lnTo>
                  <a:pt x="552261" y="117695"/>
                </a:lnTo>
                <a:lnTo>
                  <a:pt x="570368" y="99588"/>
                </a:lnTo>
                <a:lnTo>
                  <a:pt x="624689" y="135802"/>
                </a:lnTo>
                <a:lnTo>
                  <a:pt x="651849" y="172016"/>
                </a:lnTo>
                <a:lnTo>
                  <a:pt x="688063" y="153909"/>
                </a:lnTo>
                <a:lnTo>
                  <a:pt x="733330" y="117695"/>
                </a:lnTo>
                <a:lnTo>
                  <a:pt x="778598" y="108641"/>
                </a:lnTo>
                <a:lnTo>
                  <a:pt x="814811" y="181069"/>
                </a:lnTo>
                <a:lnTo>
                  <a:pt x="823865" y="217283"/>
                </a:lnTo>
                <a:lnTo>
                  <a:pt x="896293" y="244443"/>
                </a:lnTo>
                <a:lnTo>
                  <a:pt x="986827" y="217283"/>
                </a:lnTo>
                <a:lnTo>
                  <a:pt x="1059255" y="144855"/>
                </a:lnTo>
                <a:lnTo>
                  <a:pt x="1113576" y="45267"/>
                </a:lnTo>
                <a:lnTo>
                  <a:pt x="1131683" y="18107"/>
                </a:lnTo>
                <a:lnTo>
                  <a:pt x="1195057" y="0"/>
                </a:lnTo>
                <a:lnTo>
                  <a:pt x="1258431" y="18107"/>
                </a:lnTo>
                <a:lnTo>
                  <a:pt x="1258431" y="18107"/>
                </a:lnTo>
                <a:lnTo>
                  <a:pt x="1303699" y="90534"/>
                </a:lnTo>
                <a:lnTo>
                  <a:pt x="1321806" y="108641"/>
                </a:lnTo>
                <a:lnTo>
                  <a:pt x="1385180" y="99588"/>
                </a:lnTo>
                <a:lnTo>
                  <a:pt x="1430447" y="81481"/>
                </a:lnTo>
                <a:lnTo>
                  <a:pt x="1475714" y="90534"/>
                </a:lnTo>
                <a:lnTo>
                  <a:pt x="1539089" y="135802"/>
                </a:lnTo>
                <a:lnTo>
                  <a:pt x="1593409" y="135802"/>
                </a:lnTo>
                <a:lnTo>
                  <a:pt x="1611516" y="153909"/>
                </a:lnTo>
                <a:lnTo>
                  <a:pt x="1647730" y="199176"/>
                </a:lnTo>
                <a:lnTo>
                  <a:pt x="1647730" y="235390"/>
                </a:lnTo>
                <a:lnTo>
                  <a:pt x="1593409" y="362138"/>
                </a:lnTo>
                <a:lnTo>
                  <a:pt x="1023041" y="461727"/>
                </a:lnTo>
                <a:lnTo>
                  <a:pt x="615635" y="461727"/>
                </a:lnTo>
                <a:lnTo>
                  <a:pt x="144855" y="452673"/>
                </a:lnTo>
                <a:lnTo>
                  <a:pt x="18106" y="425513"/>
                </a:lnTo>
                <a:lnTo>
                  <a:pt x="0" y="334978"/>
                </a:ln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59" name="Forme libre 58"/>
          <p:cNvSpPr/>
          <p:nvPr/>
        </p:nvSpPr>
        <p:spPr>
          <a:xfrm>
            <a:off x="7243397" y="4387851"/>
            <a:ext cx="515815" cy="371475"/>
          </a:xfrm>
          <a:custGeom>
            <a:avLst/>
            <a:gdLst>
              <a:gd name="connsiteX0" fmla="*/ 380245 w 516047"/>
              <a:gd name="connsiteY0" fmla="*/ 0 h 371192"/>
              <a:gd name="connsiteX1" fmla="*/ 262550 w 516047"/>
              <a:gd name="connsiteY1" fmla="*/ 63374 h 371192"/>
              <a:gd name="connsiteX2" fmla="*/ 208229 w 516047"/>
              <a:gd name="connsiteY2" fmla="*/ 81481 h 371192"/>
              <a:gd name="connsiteX3" fmla="*/ 153909 w 516047"/>
              <a:gd name="connsiteY3" fmla="*/ 72428 h 371192"/>
              <a:gd name="connsiteX4" fmla="*/ 108641 w 516047"/>
              <a:gd name="connsiteY4" fmla="*/ 144855 h 371192"/>
              <a:gd name="connsiteX5" fmla="*/ 117695 w 516047"/>
              <a:gd name="connsiteY5" fmla="*/ 199176 h 371192"/>
              <a:gd name="connsiteX6" fmla="*/ 99588 w 516047"/>
              <a:gd name="connsiteY6" fmla="*/ 226337 h 371192"/>
              <a:gd name="connsiteX7" fmla="*/ 27160 w 516047"/>
              <a:gd name="connsiteY7" fmla="*/ 244444 h 371192"/>
              <a:gd name="connsiteX8" fmla="*/ 0 w 516047"/>
              <a:gd name="connsiteY8" fmla="*/ 289711 h 371192"/>
              <a:gd name="connsiteX9" fmla="*/ 36214 w 516047"/>
              <a:gd name="connsiteY9" fmla="*/ 371192 h 371192"/>
              <a:gd name="connsiteX10" fmla="*/ 90534 w 516047"/>
              <a:gd name="connsiteY10" fmla="*/ 362139 h 371192"/>
              <a:gd name="connsiteX11" fmla="*/ 153909 w 516047"/>
              <a:gd name="connsiteY11" fmla="*/ 334978 h 371192"/>
              <a:gd name="connsiteX12" fmla="*/ 181069 w 516047"/>
              <a:gd name="connsiteY12" fmla="*/ 334978 h 371192"/>
              <a:gd name="connsiteX13" fmla="*/ 208229 w 516047"/>
              <a:gd name="connsiteY13" fmla="*/ 334978 h 371192"/>
              <a:gd name="connsiteX14" fmla="*/ 217283 w 516047"/>
              <a:gd name="connsiteY14" fmla="*/ 344032 h 371192"/>
              <a:gd name="connsiteX15" fmla="*/ 289711 w 516047"/>
              <a:gd name="connsiteY15" fmla="*/ 307818 h 371192"/>
              <a:gd name="connsiteX16" fmla="*/ 325924 w 516047"/>
              <a:gd name="connsiteY16" fmla="*/ 244444 h 371192"/>
              <a:gd name="connsiteX17" fmla="*/ 334978 w 516047"/>
              <a:gd name="connsiteY17" fmla="*/ 190123 h 371192"/>
              <a:gd name="connsiteX18" fmla="*/ 389299 w 516047"/>
              <a:gd name="connsiteY18" fmla="*/ 153909 h 371192"/>
              <a:gd name="connsiteX19" fmla="*/ 452673 w 516047"/>
              <a:gd name="connsiteY19" fmla="*/ 117695 h 371192"/>
              <a:gd name="connsiteX20" fmla="*/ 516047 w 516047"/>
              <a:gd name="connsiteY20" fmla="*/ 90535 h 371192"/>
              <a:gd name="connsiteX21" fmla="*/ 488887 w 516047"/>
              <a:gd name="connsiteY21" fmla="*/ 81481 h 371192"/>
              <a:gd name="connsiteX22" fmla="*/ 443620 w 516047"/>
              <a:gd name="connsiteY22" fmla="*/ 81481 h 371192"/>
              <a:gd name="connsiteX23" fmla="*/ 407406 w 516047"/>
              <a:gd name="connsiteY23" fmla="*/ 45267 h 371192"/>
              <a:gd name="connsiteX24" fmla="*/ 380245 w 516047"/>
              <a:gd name="connsiteY24" fmla="*/ 0 h 37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6047" h="371192">
                <a:moveTo>
                  <a:pt x="380245" y="0"/>
                </a:moveTo>
                <a:lnTo>
                  <a:pt x="262550" y="63374"/>
                </a:lnTo>
                <a:lnTo>
                  <a:pt x="208229" y="81481"/>
                </a:lnTo>
                <a:lnTo>
                  <a:pt x="153909" y="72428"/>
                </a:lnTo>
                <a:lnTo>
                  <a:pt x="108641" y="144855"/>
                </a:lnTo>
                <a:lnTo>
                  <a:pt x="117695" y="199176"/>
                </a:lnTo>
                <a:lnTo>
                  <a:pt x="99588" y="226337"/>
                </a:lnTo>
                <a:lnTo>
                  <a:pt x="27160" y="244444"/>
                </a:lnTo>
                <a:lnTo>
                  <a:pt x="0" y="289711"/>
                </a:lnTo>
                <a:lnTo>
                  <a:pt x="36214" y="371192"/>
                </a:lnTo>
                <a:lnTo>
                  <a:pt x="90534" y="362139"/>
                </a:lnTo>
                <a:lnTo>
                  <a:pt x="153909" y="334978"/>
                </a:lnTo>
                <a:lnTo>
                  <a:pt x="181069" y="334978"/>
                </a:lnTo>
                <a:lnTo>
                  <a:pt x="208229" y="334978"/>
                </a:lnTo>
                <a:lnTo>
                  <a:pt x="217283" y="344032"/>
                </a:lnTo>
                <a:lnTo>
                  <a:pt x="289711" y="307818"/>
                </a:lnTo>
                <a:lnTo>
                  <a:pt x="325924" y="244444"/>
                </a:lnTo>
                <a:lnTo>
                  <a:pt x="334978" y="190123"/>
                </a:lnTo>
                <a:lnTo>
                  <a:pt x="389299" y="153909"/>
                </a:lnTo>
                <a:lnTo>
                  <a:pt x="452673" y="117695"/>
                </a:lnTo>
                <a:lnTo>
                  <a:pt x="516047" y="90535"/>
                </a:lnTo>
                <a:lnTo>
                  <a:pt x="488887" y="81481"/>
                </a:lnTo>
                <a:lnTo>
                  <a:pt x="443620" y="81481"/>
                </a:lnTo>
                <a:lnTo>
                  <a:pt x="407406" y="45267"/>
                </a:lnTo>
                <a:lnTo>
                  <a:pt x="380245" y="0"/>
                </a:ln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0252" name="Rectangle 59"/>
          <p:cNvSpPr>
            <a:spLocks noChangeArrowheads="1"/>
          </p:cNvSpPr>
          <p:nvPr/>
        </p:nvSpPr>
        <p:spPr bwMode="auto">
          <a:xfrm>
            <a:off x="3838874" y="4664075"/>
            <a:ext cx="3062057" cy="369332"/>
          </a:xfrm>
          <a:prstGeom prst="rect">
            <a:avLst/>
          </a:prstGeom>
          <a:noFill/>
          <a:ln w="9525">
            <a:noFill/>
            <a:miter lim="800000"/>
            <a:headEnd/>
            <a:tailEnd/>
          </a:ln>
        </p:spPr>
        <p:txBody>
          <a:bodyPr wrap="none">
            <a:spAutoFit/>
          </a:bodyPr>
          <a:lstStyle/>
          <a:p>
            <a:pPr algn="ctr"/>
            <a:r>
              <a:rPr lang="fr-FR">
                <a:latin typeface="Arial Narrow" pitchFamily="34" charset="0"/>
              </a:rPr>
              <a:t>Huile ou gaz de réservoir compact</a:t>
            </a:r>
          </a:p>
        </p:txBody>
      </p:sp>
      <p:cxnSp>
        <p:nvCxnSpPr>
          <p:cNvPr id="28" name="Connecteur droit avec flèche 27"/>
          <p:cNvCxnSpPr/>
          <p:nvPr/>
        </p:nvCxnSpPr>
        <p:spPr>
          <a:xfrm>
            <a:off x="5632938" y="4941889"/>
            <a:ext cx="0" cy="5032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10252" idx="3"/>
          </p:cNvCxnSpPr>
          <p:nvPr/>
        </p:nvCxnSpPr>
        <p:spPr>
          <a:xfrm flipV="1">
            <a:off x="6900931" y="4664075"/>
            <a:ext cx="342466" cy="184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55" name="Rectangle 65"/>
          <p:cNvSpPr>
            <a:spLocks noChangeArrowheads="1"/>
          </p:cNvSpPr>
          <p:nvPr/>
        </p:nvSpPr>
        <p:spPr bwMode="auto">
          <a:xfrm>
            <a:off x="1256591" y="5324475"/>
            <a:ext cx="2146742" cy="369332"/>
          </a:xfrm>
          <a:prstGeom prst="rect">
            <a:avLst/>
          </a:prstGeom>
          <a:noFill/>
          <a:ln w="9525">
            <a:noFill/>
            <a:miter lim="800000"/>
            <a:headEnd/>
            <a:tailEnd/>
          </a:ln>
        </p:spPr>
        <p:txBody>
          <a:bodyPr wrap="none">
            <a:spAutoFit/>
          </a:bodyPr>
          <a:lstStyle/>
          <a:p>
            <a:pPr algn="ctr"/>
            <a:r>
              <a:rPr lang="fr-FR">
                <a:latin typeface="Arial Narrow" pitchFamily="34" charset="0"/>
              </a:rPr>
              <a:t>Huile ou gaz de schiste</a:t>
            </a:r>
          </a:p>
        </p:txBody>
      </p:sp>
      <p:cxnSp>
        <p:nvCxnSpPr>
          <p:cNvPr id="67" name="Connecteur droit avec flèche 66"/>
          <p:cNvCxnSpPr/>
          <p:nvPr/>
        </p:nvCxnSpPr>
        <p:spPr>
          <a:xfrm flipV="1">
            <a:off x="2555631" y="4941889"/>
            <a:ext cx="215412" cy="382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68"/>
          <p:cNvCxnSpPr>
            <a:endCxn id="7" idx="38"/>
          </p:cNvCxnSpPr>
          <p:nvPr/>
        </p:nvCxnSpPr>
        <p:spPr>
          <a:xfrm flipH="1">
            <a:off x="2154115" y="4486276"/>
            <a:ext cx="77666" cy="212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flipH="1">
            <a:off x="2265485" y="4486276"/>
            <a:ext cx="76200" cy="212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H="1">
            <a:off x="2398835" y="4552951"/>
            <a:ext cx="77665" cy="212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a:stCxn id="7" idx="5"/>
            <a:endCxn id="7" idx="37"/>
          </p:cNvCxnSpPr>
          <p:nvPr/>
        </p:nvCxnSpPr>
        <p:spPr>
          <a:xfrm flipH="1">
            <a:off x="2498481" y="4598988"/>
            <a:ext cx="64477" cy="290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flipH="1">
            <a:off x="2664069" y="4743450"/>
            <a:ext cx="106974" cy="1984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a:stCxn id="7" idx="6"/>
          </p:cNvCxnSpPr>
          <p:nvPr/>
        </p:nvCxnSpPr>
        <p:spPr>
          <a:xfrm flipH="1">
            <a:off x="2842847" y="4816475"/>
            <a:ext cx="90854" cy="217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a:stCxn id="7" idx="7"/>
            <a:endCxn id="7" idx="36"/>
          </p:cNvCxnSpPr>
          <p:nvPr/>
        </p:nvCxnSpPr>
        <p:spPr>
          <a:xfrm flipH="1">
            <a:off x="2933701" y="4916489"/>
            <a:ext cx="162658" cy="2174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Forme libre 102"/>
          <p:cNvSpPr/>
          <p:nvPr/>
        </p:nvSpPr>
        <p:spPr>
          <a:xfrm>
            <a:off x="6220558" y="2263775"/>
            <a:ext cx="1963615" cy="280988"/>
          </a:xfrm>
          <a:custGeom>
            <a:avLst/>
            <a:gdLst>
              <a:gd name="connsiteX0" fmla="*/ 162962 w 1964602"/>
              <a:gd name="connsiteY0" fmla="*/ 0 h 280658"/>
              <a:gd name="connsiteX1" fmla="*/ 334978 w 1964602"/>
              <a:gd name="connsiteY1" fmla="*/ 54321 h 280658"/>
              <a:gd name="connsiteX2" fmla="*/ 606582 w 1964602"/>
              <a:gd name="connsiteY2" fmla="*/ 117695 h 280658"/>
              <a:gd name="connsiteX3" fmla="*/ 851025 w 1964602"/>
              <a:gd name="connsiteY3" fmla="*/ 162963 h 280658"/>
              <a:gd name="connsiteX4" fmla="*/ 1059255 w 1964602"/>
              <a:gd name="connsiteY4" fmla="*/ 190123 h 280658"/>
              <a:gd name="connsiteX5" fmla="*/ 1267485 w 1964602"/>
              <a:gd name="connsiteY5" fmla="*/ 181070 h 280658"/>
              <a:gd name="connsiteX6" fmla="*/ 1511928 w 1964602"/>
              <a:gd name="connsiteY6" fmla="*/ 162963 h 280658"/>
              <a:gd name="connsiteX7" fmla="*/ 1783532 w 1964602"/>
              <a:gd name="connsiteY7" fmla="*/ 81482 h 280658"/>
              <a:gd name="connsiteX8" fmla="*/ 1901227 w 1964602"/>
              <a:gd name="connsiteY8" fmla="*/ 18107 h 280658"/>
              <a:gd name="connsiteX9" fmla="*/ 1964602 w 1964602"/>
              <a:gd name="connsiteY9" fmla="*/ 63375 h 280658"/>
              <a:gd name="connsiteX10" fmla="*/ 1711105 w 1964602"/>
              <a:gd name="connsiteY10" fmla="*/ 172016 h 280658"/>
              <a:gd name="connsiteX11" fmla="*/ 1548142 w 1964602"/>
              <a:gd name="connsiteY11" fmla="*/ 199177 h 280658"/>
              <a:gd name="connsiteX12" fmla="*/ 1321806 w 1964602"/>
              <a:gd name="connsiteY12" fmla="*/ 253497 h 280658"/>
              <a:gd name="connsiteX13" fmla="*/ 1195057 w 1964602"/>
              <a:gd name="connsiteY13" fmla="*/ 271604 h 280658"/>
              <a:gd name="connsiteX14" fmla="*/ 1023041 w 1964602"/>
              <a:gd name="connsiteY14" fmla="*/ 280658 h 280658"/>
              <a:gd name="connsiteX15" fmla="*/ 751437 w 1964602"/>
              <a:gd name="connsiteY15" fmla="*/ 262551 h 280658"/>
              <a:gd name="connsiteX16" fmla="*/ 488887 w 1964602"/>
              <a:gd name="connsiteY16" fmla="*/ 217284 h 280658"/>
              <a:gd name="connsiteX17" fmla="*/ 262550 w 1964602"/>
              <a:gd name="connsiteY17" fmla="*/ 172016 h 280658"/>
              <a:gd name="connsiteX18" fmla="*/ 172016 w 1964602"/>
              <a:gd name="connsiteY18" fmla="*/ 117695 h 280658"/>
              <a:gd name="connsiteX19" fmla="*/ 0 w 1964602"/>
              <a:gd name="connsiteY19" fmla="*/ 63375 h 280658"/>
              <a:gd name="connsiteX20" fmla="*/ 162962 w 1964602"/>
              <a:gd name="connsiteY20" fmla="*/ 0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4602" h="280658">
                <a:moveTo>
                  <a:pt x="162962" y="0"/>
                </a:moveTo>
                <a:lnTo>
                  <a:pt x="334978" y="54321"/>
                </a:lnTo>
                <a:lnTo>
                  <a:pt x="606582" y="117695"/>
                </a:lnTo>
                <a:lnTo>
                  <a:pt x="851025" y="162963"/>
                </a:lnTo>
                <a:lnTo>
                  <a:pt x="1059255" y="190123"/>
                </a:lnTo>
                <a:lnTo>
                  <a:pt x="1267485" y="181070"/>
                </a:lnTo>
                <a:lnTo>
                  <a:pt x="1511928" y="162963"/>
                </a:lnTo>
                <a:lnTo>
                  <a:pt x="1783532" y="81482"/>
                </a:lnTo>
                <a:lnTo>
                  <a:pt x="1901227" y="18107"/>
                </a:lnTo>
                <a:lnTo>
                  <a:pt x="1964602" y="63375"/>
                </a:lnTo>
                <a:lnTo>
                  <a:pt x="1711105" y="172016"/>
                </a:lnTo>
                <a:lnTo>
                  <a:pt x="1548142" y="199177"/>
                </a:lnTo>
                <a:lnTo>
                  <a:pt x="1321806" y="253497"/>
                </a:lnTo>
                <a:lnTo>
                  <a:pt x="1195057" y="271604"/>
                </a:lnTo>
                <a:lnTo>
                  <a:pt x="1023041" y="280658"/>
                </a:lnTo>
                <a:lnTo>
                  <a:pt x="751437" y="262551"/>
                </a:lnTo>
                <a:lnTo>
                  <a:pt x="488887" y="217284"/>
                </a:lnTo>
                <a:lnTo>
                  <a:pt x="262550" y="172016"/>
                </a:lnTo>
                <a:lnTo>
                  <a:pt x="172016" y="117695"/>
                </a:lnTo>
                <a:lnTo>
                  <a:pt x="0" y="63375"/>
                </a:lnTo>
                <a:lnTo>
                  <a:pt x="162962"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0265" name="Rectangle 104"/>
          <p:cNvSpPr>
            <a:spLocks noChangeArrowheads="1"/>
          </p:cNvSpPr>
          <p:nvPr/>
        </p:nvSpPr>
        <p:spPr bwMode="auto">
          <a:xfrm>
            <a:off x="5976434" y="2668589"/>
            <a:ext cx="1535998" cy="369332"/>
          </a:xfrm>
          <a:prstGeom prst="rect">
            <a:avLst/>
          </a:prstGeom>
          <a:noFill/>
          <a:ln w="9525">
            <a:noFill/>
            <a:miter lim="800000"/>
            <a:headEnd/>
            <a:tailEnd/>
          </a:ln>
        </p:spPr>
        <p:txBody>
          <a:bodyPr wrap="none">
            <a:spAutoFit/>
          </a:bodyPr>
          <a:lstStyle/>
          <a:p>
            <a:pPr algn="ctr"/>
            <a:r>
              <a:rPr lang="fr-FR">
                <a:latin typeface="Arial Narrow" pitchFamily="34" charset="0"/>
              </a:rPr>
              <a:t>Gaz de charbon</a:t>
            </a:r>
          </a:p>
        </p:txBody>
      </p:sp>
      <p:cxnSp>
        <p:nvCxnSpPr>
          <p:cNvPr id="107" name="Connecteur droit avec flèche 106"/>
          <p:cNvCxnSpPr/>
          <p:nvPr/>
        </p:nvCxnSpPr>
        <p:spPr>
          <a:xfrm flipV="1">
            <a:off x="6301154" y="2492375"/>
            <a:ext cx="215412" cy="2301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2" name="Forme libre 41"/>
          <p:cNvSpPr/>
          <p:nvPr/>
        </p:nvSpPr>
        <p:spPr>
          <a:xfrm rot="20510919">
            <a:off x="2961543" y="3130550"/>
            <a:ext cx="1965080" cy="280988"/>
          </a:xfrm>
          <a:custGeom>
            <a:avLst/>
            <a:gdLst>
              <a:gd name="connsiteX0" fmla="*/ 162962 w 1964602"/>
              <a:gd name="connsiteY0" fmla="*/ 0 h 280658"/>
              <a:gd name="connsiteX1" fmla="*/ 334978 w 1964602"/>
              <a:gd name="connsiteY1" fmla="*/ 54321 h 280658"/>
              <a:gd name="connsiteX2" fmla="*/ 606582 w 1964602"/>
              <a:gd name="connsiteY2" fmla="*/ 117695 h 280658"/>
              <a:gd name="connsiteX3" fmla="*/ 851025 w 1964602"/>
              <a:gd name="connsiteY3" fmla="*/ 162963 h 280658"/>
              <a:gd name="connsiteX4" fmla="*/ 1059255 w 1964602"/>
              <a:gd name="connsiteY4" fmla="*/ 190123 h 280658"/>
              <a:gd name="connsiteX5" fmla="*/ 1267485 w 1964602"/>
              <a:gd name="connsiteY5" fmla="*/ 181070 h 280658"/>
              <a:gd name="connsiteX6" fmla="*/ 1511928 w 1964602"/>
              <a:gd name="connsiteY6" fmla="*/ 162963 h 280658"/>
              <a:gd name="connsiteX7" fmla="*/ 1783532 w 1964602"/>
              <a:gd name="connsiteY7" fmla="*/ 81482 h 280658"/>
              <a:gd name="connsiteX8" fmla="*/ 1901227 w 1964602"/>
              <a:gd name="connsiteY8" fmla="*/ 18107 h 280658"/>
              <a:gd name="connsiteX9" fmla="*/ 1964602 w 1964602"/>
              <a:gd name="connsiteY9" fmla="*/ 63375 h 280658"/>
              <a:gd name="connsiteX10" fmla="*/ 1711105 w 1964602"/>
              <a:gd name="connsiteY10" fmla="*/ 172016 h 280658"/>
              <a:gd name="connsiteX11" fmla="*/ 1548142 w 1964602"/>
              <a:gd name="connsiteY11" fmla="*/ 199177 h 280658"/>
              <a:gd name="connsiteX12" fmla="*/ 1321806 w 1964602"/>
              <a:gd name="connsiteY12" fmla="*/ 253497 h 280658"/>
              <a:gd name="connsiteX13" fmla="*/ 1195057 w 1964602"/>
              <a:gd name="connsiteY13" fmla="*/ 271604 h 280658"/>
              <a:gd name="connsiteX14" fmla="*/ 1023041 w 1964602"/>
              <a:gd name="connsiteY14" fmla="*/ 280658 h 280658"/>
              <a:gd name="connsiteX15" fmla="*/ 751437 w 1964602"/>
              <a:gd name="connsiteY15" fmla="*/ 262551 h 280658"/>
              <a:gd name="connsiteX16" fmla="*/ 488887 w 1964602"/>
              <a:gd name="connsiteY16" fmla="*/ 217284 h 280658"/>
              <a:gd name="connsiteX17" fmla="*/ 262550 w 1964602"/>
              <a:gd name="connsiteY17" fmla="*/ 172016 h 280658"/>
              <a:gd name="connsiteX18" fmla="*/ 172016 w 1964602"/>
              <a:gd name="connsiteY18" fmla="*/ 117695 h 280658"/>
              <a:gd name="connsiteX19" fmla="*/ 0 w 1964602"/>
              <a:gd name="connsiteY19" fmla="*/ 63375 h 280658"/>
              <a:gd name="connsiteX20" fmla="*/ 162962 w 1964602"/>
              <a:gd name="connsiteY20" fmla="*/ 0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4602" h="280658">
                <a:moveTo>
                  <a:pt x="162962" y="0"/>
                </a:moveTo>
                <a:lnTo>
                  <a:pt x="334978" y="54321"/>
                </a:lnTo>
                <a:lnTo>
                  <a:pt x="606582" y="117695"/>
                </a:lnTo>
                <a:lnTo>
                  <a:pt x="851025" y="162963"/>
                </a:lnTo>
                <a:lnTo>
                  <a:pt x="1059255" y="190123"/>
                </a:lnTo>
                <a:lnTo>
                  <a:pt x="1267485" y="181070"/>
                </a:lnTo>
                <a:lnTo>
                  <a:pt x="1511928" y="162963"/>
                </a:lnTo>
                <a:lnTo>
                  <a:pt x="1783532" y="81482"/>
                </a:lnTo>
                <a:lnTo>
                  <a:pt x="1901227" y="18107"/>
                </a:lnTo>
                <a:lnTo>
                  <a:pt x="1964602" y="63375"/>
                </a:lnTo>
                <a:lnTo>
                  <a:pt x="1711105" y="172016"/>
                </a:lnTo>
                <a:lnTo>
                  <a:pt x="1548142" y="199177"/>
                </a:lnTo>
                <a:lnTo>
                  <a:pt x="1321806" y="253497"/>
                </a:lnTo>
                <a:lnTo>
                  <a:pt x="1195057" y="271604"/>
                </a:lnTo>
                <a:lnTo>
                  <a:pt x="1023041" y="280658"/>
                </a:lnTo>
                <a:lnTo>
                  <a:pt x="751437" y="262551"/>
                </a:lnTo>
                <a:lnTo>
                  <a:pt x="488887" y="217284"/>
                </a:lnTo>
                <a:lnTo>
                  <a:pt x="262550" y="172016"/>
                </a:lnTo>
                <a:lnTo>
                  <a:pt x="172016" y="117695"/>
                </a:lnTo>
                <a:lnTo>
                  <a:pt x="0" y="63375"/>
                </a:lnTo>
                <a:lnTo>
                  <a:pt x="162962"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0268" name="Rectangle 42"/>
          <p:cNvSpPr>
            <a:spLocks noChangeArrowheads="1"/>
          </p:cNvSpPr>
          <p:nvPr/>
        </p:nvSpPr>
        <p:spPr bwMode="auto">
          <a:xfrm>
            <a:off x="2848445" y="2668589"/>
            <a:ext cx="1385316" cy="369332"/>
          </a:xfrm>
          <a:prstGeom prst="rect">
            <a:avLst/>
          </a:prstGeom>
          <a:noFill/>
          <a:ln w="9525">
            <a:noFill/>
            <a:miter lim="800000"/>
            <a:headEnd/>
            <a:tailEnd/>
          </a:ln>
        </p:spPr>
        <p:txBody>
          <a:bodyPr wrap="none">
            <a:spAutoFit/>
          </a:bodyPr>
          <a:lstStyle/>
          <a:p>
            <a:pPr algn="ctr"/>
            <a:r>
              <a:rPr lang="fr-FR">
                <a:latin typeface="Arial Narrow" pitchFamily="34" charset="0"/>
              </a:rPr>
              <a:t>Huiles lourdes</a:t>
            </a:r>
          </a:p>
        </p:txBody>
      </p:sp>
      <p:cxnSp>
        <p:nvCxnSpPr>
          <p:cNvPr id="4" name="Connecteur droit avec flèche 3"/>
          <p:cNvCxnSpPr/>
          <p:nvPr/>
        </p:nvCxnSpPr>
        <p:spPr>
          <a:xfrm>
            <a:off x="3708889" y="3036888"/>
            <a:ext cx="142142" cy="2333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70" name="Rectangle 1"/>
          <p:cNvSpPr>
            <a:spLocks noChangeArrowheads="1"/>
          </p:cNvSpPr>
          <p:nvPr/>
        </p:nvSpPr>
        <p:spPr bwMode="auto">
          <a:xfrm>
            <a:off x="364882" y="6081714"/>
            <a:ext cx="5137638" cy="307975"/>
          </a:xfrm>
          <a:prstGeom prst="rect">
            <a:avLst/>
          </a:prstGeom>
          <a:solidFill>
            <a:schemeClr val="bg1"/>
          </a:solidFill>
          <a:ln w="9525">
            <a:noFill/>
            <a:miter lim="800000"/>
            <a:headEnd/>
            <a:tailEnd/>
          </a:ln>
        </p:spPr>
        <p:txBody>
          <a:bodyPr>
            <a:spAutoFit/>
          </a:bodyPr>
          <a:lstStyle/>
          <a:p>
            <a:r>
              <a:rPr lang="en-US" sz="1400" i="1"/>
              <a:t>Source: modified from U.S. Geological Survey Fact Sheet 0113-01</a:t>
            </a:r>
            <a:endParaRPr lang="fr-FR" sz="1400"/>
          </a:p>
        </p:txBody>
      </p:sp>
      <p:sp>
        <p:nvSpPr>
          <p:cNvPr id="3" name="Forme libre 2"/>
          <p:cNvSpPr/>
          <p:nvPr/>
        </p:nvSpPr>
        <p:spPr>
          <a:xfrm>
            <a:off x="4816720" y="2136776"/>
            <a:ext cx="589085" cy="696913"/>
          </a:xfrm>
          <a:custGeom>
            <a:avLst/>
            <a:gdLst>
              <a:gd name="connsiteX0" fmla="*/ 0 w 588475"/>
              <a:gd name="connsiteY0" fmla="*/ 660903 h 697117"/>
              <a:gd name="connsiteX1" fmla="*/ 108641 w 588475"/>
              <a:gd name="connsiteY1" fmla="*/ 552261 h 697117"/>
              <a:gd name="connsiteX2" fmla="*/ 271604 w 588475"/>
              <a:gd name="connsiteY2" fmla="*/ 344032 h 697117"/>
              <a:gd name="connsiteX3" fmla="*/ 380245 w 588475"/>
              <a:gd name="connsiteY3" fmla="*/ 181069 h 697117"/>
              <a:gd name="connsiteX4" fmla="*/ 416459 w 588475"/>
              <a:gd name="connsiteY4" fmla="*/ 63374 h 697117"/>
              <a:gd name="connsiteX5" fmla="*/ 434566 w 588475"/>
              <a:gd name="connsiteY5" fmla="*/ 0 h 697117"/>
              <a:gd name="connsiteX6" fmla="*/ 588475 w 588475"/>
              <a:gd name="connsiteY6" fmla="*/ 45267 h 697117"/>
              <a:gd name="connsiteX7" fmla="*/ 452673 w 588475"/>
              <a:gd name="connsiteY7" fmla="*/ 235390 h 697117"/>
              <a:gd name="connsiteX8" fmla="*/ 344031 w 588475"/>
              <a:gd name="connsiteY8" fmla="*/ 407406 h 697117"/>
              <a:gd name="connsiteX9" fmla="*/ 190122 w 588475"/>
              <a:gd name="connsiteY9" fmla="*/ 588475 h 697117"/>
              <a:gd name="connsiteX10" fmla="*/ 99588 w 588475"/>
              <a:gd name="connsiteY10" fmla="*/ 697117 h 697117"/>
              <a:gd name="connsiteX11" fmla="*/ 0 w 588475"/>
              <a:gd name="connsiteY11" fmla="*/ 660903 h 69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8475" h="697117">
                <a:moveTo>
                  <a:pt x="0" y="660903"/>
                </a:moveTo>
                <a:lnTo>
                  <a:pt x="108641" y="552261"/>
                </a:lnTo>
                <a:lnTo>
                  <a:pt x="271604" y="344032"/>
                </a:lnTo>
                <a:lnTo>
                  <a:pt x="380245" y="181069"/>
                </a:lnTo>
                <a:lnTo>
                  <a:pt x="416459" y="63374"/>
                </a:lnTo>
                <a:lnTo>
                  <a:pt x="434566" y="0"/>
                </a:lnTo>
                <a:lnTo>
                  <a:pt x="588475" y="45267"/>
                </a:lnTo>
                <a:lnTo>
                  <a:pt x="452673" y="235390"/>
                </a:lnTo>
                <a:lnTo>
                  <a:pt x="344031" y="407406"/>
                </a:lnTo>
                <a:lnTo>
                  <a:pt x="190122" y="588475"/>
                </a:lnTo>
                <a:lnTo>
                  <a:pt x="99588" y="697117"/>
                </a:lnTo>
                <a:lnTo>
                  <a:pt x="0" y="660903"/>
                </a:lnTo>
                <a:close/>
              </a:path>
            </a:pathLst>
          </a:cu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0272" name="Rectangle 42"/>
          <p:cNvSpPr>
            <a:spLocks noChangeArrowheads="1"/>
          </p:cNvSpPr>
          <p:nvPr/>
        </p:nvSpPr>
        <p:spPr bwMode="auto">
          <a:xfrm>
            <a:off x="2734940" y="1960564"/>
            <a:ext cx="1776448" cy="369332"/>
          </a:xfrm>
          <a:prstGeom prst="rect">
            <a:avLst/>
          </a:prstGeom>
          <a:noFill/>
          <a:ln w="9525">
            <a:noFill/>
            <a:miter lim="800000"/>
            <a:headEnd/>
            <a:tailEnd/>
          </a:ln>
        </p:spPr>
        <p:txBody>
          <a:bodyPr wrap="none">
            <a:spAutoFit/>
          </a:bodyPr>
          <a:lstStyle/>
          <a:p>
            <a:pPr algn="ctr"/>
            <a:r>
              <a:rPr lang="fr-FR">
                <a:latin typeface="Arial Narrow" pitchFamily="34" charset="0"/>
              </a:rPr>
              <a:t>Schiste bitumineux</a:t>
            </a:r>
          </a:p>
        </p:txBody>
      </p:sp>
      <p:cxnSp>
        <p:nvCxnSpPr>
          <p:cNvPr id="49" name="Connecteur droit avec flèche 48"/>
          <p:cNvCxnSpPr/>
          <p:nvPr/>
        </p:nvCxnSpPr>
        <p:spPr>
          <a:xfrm>
            <a:off x="4463562" y="2205039"/>
            <a:ext cx="540727" cy="339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FB750C80-81AF-4977-B2DA-F8CA88D6AB3A}" type="slidenum">
              <a:rPr lang="fr-FR" smtClean="0">
                <a:solidFill>
                  <a:schemeClr val="tx1"/>
                </a:solidFill>
              </a:rPr>
              <a:pPr>
                <a:defRPr/>
              </a:pPr>
              <a:t>22</a:t>
            </a:fld>
            <a:endParaRPr lang="fr-FR">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p:txBody>
          <a:bodyPr/>
          <a:lstStyle/>
          <a:p>
            <a:r>
              <a:rPr lang="fr-FR" smtClean="0">
                <a:solidFill>
                  <a:schemeClr val="tx1"/>
                </a:solidFill>
                <a:latin typeface="Arial Narrow" pitchFamily="34" charset="0"/>
              </a:rPr>
              <a:t>Le gaz de schiste, c’est du gaz naturel</a:t>
            </a:r>
          </a:p>
        </p:txBody>
      </p:sp>
      <p:sp>
        <p:nvSpPr>
          <p:cNvPr id="11267" name="Espace réservé du contenu 3"/>
          <p:cNvSpPr>
            <a:spLocks noGrp="1"/>
          </p:cNvSpPr>
          <p:nvPr>
            <p:ph idx="1"/>
          </p:nvPr>
        </p:nvSpPr>
        <p:spPr/>
        <p:txBody>
          <a:bodyPr/>
          <a:lstStyle/>
          <a:p>
            <a:r>
              <a:rPr lang="fr-FR" sz="2800" dirty="0" smtClean="0">
                <a:solidFill>
                  <a:schemeClr val="tx1"/>
                </a:solidFill>
                <a:latin typeface="Arial Narrow" pitchFamily="34" charset="0"/>
              </a:rPr>
              <a:t>On distingue le gaz thermogénique primaire, issu directement de la pyrolyse du kérogène, et le gaz thermogénique secondaire, formé par la pyrolyse du pétrole. Le gaz thermogénique comprend, outre le méthane (CH</a:t>
            </a:r>
            <a:r>
              <a:rPr lang="fr-FR" sz="2800" baseline="-25000" dirty="0" smtClean="0">
                <a:solidFill>
                  <a:schemeClr val="tx1"/>
                </a:solidFill>
                <a:latin typeface="Arial Narrow" pitchFamily="34" charset="0"/>
              </a:rPr>
              <a:t>4</a:t>
            </a:r>
            <a:r>
              <a:rPr lang="fr-FR" sz="2800" dirty="0" smtClean="0">
                <a:solidFill>
                  <a:schemeClr val="tx1"/>
                </a:solidFill>
                <a:latin typeface="Arial Narrow" pitchFamily="34" charset="0"/>
              </a:rPr>
              <a:t>) à 80-95%, un taux variable d'hydrocarbures plus lourds, pouvant aller jusqu'à l'heptane (C</a:t>
            </a:r>
            <a:r>
              <a:rPr lang="fr-FR" sz="2800" baseline="-25000" dirty="0" smtClean="0">
                <a:solidFill>
                  <a:schemeClr val="tx1"/>
                </a:solidFill>
                <a:latin typeface="Arial Narrow" pitchFamily="34" charset="0"/>
              </a:rPr>
              <a:t>7</a:t>
            </a:r>
            <a:r>
              <a:rPr lang="fr-FR" sz="2800" dirty="0" smtClean="0">
                <a:solidFill>
                  <a:schemeClr val="tx1"/>
                </a:solidFill>
                <a:latin typeface="Arial Narrow" pitchFamily="34" charset="0"/>
              </a:rPr>
              <a:t>H</a:t>
            </a:r>
            <a:r>
              <a:rPr lang="fr-FR" sz="2800" baseline="-25000" dirty="0" smtClean="0">
                <a:solidFill>
                  <a:schemeClr val="tx1"/>
                </a:solidFill>
                <a:latin typeface="Arial Narrow" pitchFamily="34" charset="0"/>
              </a:rPr>
              <a:t>16</a:t>
            </a:r>
            <a:r>
              <a:rPr lang="fr-FR" sz="2800" dirty="0" smtClean="0">
                <a:solidFill>
                  <a:schemeClr val="tx1"/>
                </a:solidFill>
                <a:latin typeface="Arial Narrow" pitchFamily="34" charset="0"/>
              </a:rPr>
              <a:t>). On peut y trouver aussi du dioxyde de carbone (CO</a:t>
            </a:r>
            <a:r>
              <a:rPr lang="fr-FR" sz="2800" baseline="-25000" dirty="0" smtClean="0">
                <a:solidFill>
                  <a:schemeClr val="tx1"/>
                </a:solidFill>
                <a:latin typeface="Arial Narrow" pitchFamily="34" charset="0"/>
              </a:rPr>
              <a:t>2</a:t>
            </a:r>
            <a:r>
              <a:rPr lang="fr-FR" sz="2800" dirty="0" smtClean="0">
                <a:solidFill>
                  <a:schemeClr val="tx1"/>
                </a:solidFill>
                <a:latin typeface="Arial Narrow" pitchFamily="34" charset="0"/>
              </a:rPr>
              <a:t>), du dioxyde de soufre (SO</a:t>
            </a:r>
            <a:r>
              <a:rPr lang="fr-FR" sz="2800" baseline="-25000" dirty="0" smtClean="0">
                <a:solidFill>
                  <a:schemeClr val="tx1"/>
                </a:solidFill>
                <a:latin typeface="Arial Narrow" pitchFamily="34" charset="0"/>
              </a:rPr>
              <a:t>2</a:t>
            </a:r>
            <a:r>
              <a:rPr lang="fr-FR" sz="2800" dirty="0" smtClean="0">
                <a:solidFill>
                  <a:schemeClr val="tx1"/>
                </a:solidFill>
                <a:latin typeface="Arial Narrow" pitchFamily="34" charset="0"/>
              </a:rPr>
              <a:t>), du sulfure d'hydrogène appelé aussi " gaz acide " (H</a:t>
            </a:r>
            <a:r>
              <a:rPr lang="fr-FR" sz="2800" baseline="-25000" dirty="0" smtClean="0">
                <a:solidFill>
                  <a:schemeClr val="tx1"/>
                </a:solidFill>
                <a:latin typeface="Arial Narrow" pitchFamily="34" charset="0"/>
              </a:rPr>
              <a:t>2</a:t>
            </a:r>
            <a:r>
              <a:rPr lang="fr-FR" sz="2800" dirty="0" smtClean="0">
                <a:solidFill>
                  <a:schemeClr val="tx1"/>
                </a:solidFill>
                <a:latin typeface="Arial Narrow" pitchFamily="34" charset="0"/>
              </a:rPr>
              <a:t>S), et parfois de l'azote (N</a:t>
            </a:r>
            <a:r>
              <a:rPr lang="fr-FR" sz="2800" baseline="-25000" dirty="0" smtClean="0">
                <a:solidFill>
                  <a:schemeClr val="tx1"/>
                </a:solidFill>
                <a:latin typeface="Arial Narrow" pitchFamily="34" charset="0"/>
              </a:rPr>
              <a:t>2</a:t>
            </a:r>
            <a:r>
              <a:rPr lang="fr-FR" sz="2800" dirty="0" smtClean="0">
                <a:solidFill>
                  <a:schemeClr val="tx1"/>
                </a:solidFill>
                <a:latin typeface="Arial Narrow" pitchFamily="34" charset="0"/>
              </a:rPr>
              <a:t>) et de petites quantités d'hélium (He).</a:t>
            </a:r>
          </a:p>
        </p:txBody>
      </p:sp>
      <p:sp>
        <p:nvSpPr>
          <p:cNvPr id="3" name="Espace réservé du numéro de diapositive 2"/>
          <p:cNvSpPr>
            <a:spLocks noGrp="1"/>
          </p:cNvSpPr>
          <p:nvPr>
            <p:ph type="sldNum" sz="quarter" idx="12"/>
          </p:nvPr>
        </p:nvSpPr>
        <p:spPr/>
        <p:txBody>
          <a:bodyPr/>
          <a:lstStyle/>
          <a:p>
            <a:pPr>
              <a:defRPr/>
            </a:pPr>
            <a:fld id="{E1D182F4-5966-4F10-B3AD-59D9FB080370}" type="slidenum">
              <a:rPr lang="fr-FR" smtClean="0">
                <a:solidFill>
                  <a:schemeClr val="tx1"/>
                </a:solidFill>
              </a:rPr>
              <a:pPr>
                <a:defRPr/>
              </a:pPr>
              <a:t>23</a:t>
            </a:fld>
            <a:endParaRPr lang="fr-FR">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3"/>
          <p:cNvSpPr>
            <a:spLocks noGrp="1"/>
          </p:cNvSpPr>
          <p:nvPr>
            <p:ph type="title"/>
          </p:nvPr>
        </p:nvSpPr>
        <p:spPr/>
        <p:txBody>
          <a:bodyPr>
            <a:normAutofit fontScale="90000"/>
          </a:bodyPr>
          <a:lstStyle/>
          <a:p>
            <a:r>
              <a:rPr lang="fr-FR" sz="4000" b="1" smtClean="0">
                <a:solidFill>
                  <a:schemeClr val="tx1"/>
                </a:solidFill>
                <a:latin typeface="Arial Narrow" pitchFamily="34" charset="0"/>
              </a:rPr>
              <a:t>Roche-mère de gaz de schiste (</a:t>
            </a:r>
            <a:r>
              <a:rPr lang="fr-FR" sz="4000" b="1" i="1" smtClean="0">
                <a:solidFill>
                  <a:schemeClr val="tx1"/>
                </a:solidFill>
                <a:latin typeface="Arial Narrow" pitchFamily="34" charset="0"/>
              </a:rPr>
              <a:t>gas shale</a:t>
            </a:r>
            <a:r>
              <a:rPr lang="fr-FR" sz="4000" b="1" smtClean="0">
                <a:solidFill>
                  <a:schemeClr val="tx1"/>
                </a:solidFill>
                <a:latin typeface="Arial Narrow" pitchFamily="34" charset="0"/>
              </a:rPr>
              <a:t>)</a:t>
            </a:r>
            <a:endParaRPr lang="fr-FR" sz="4000" smtClean="0">
              <a:solidFill>
                <a:schemeClr val="tx1"/>
              </a:solidFill>
            </a:endParaRPr>
          </a:p>
        </p:txBody>
      </p:sp>
      <p:sp>
        <p:nvSpPr>
          <p:cNvPr id="5" name="Espace réservé du contenu 4"/>
          <p:cNvSpPr>
            <a:spLocks noGrp="1"/>
          </p:cNvSpPr>
          <p:nvPr>
            <p:ph sz="half" idx="1"/>
          </p:nvPr>
        </p:nvSpPr>
        <p:spPr>
          <a:xfrm>
            <a:off x="451338" y="1773239"/>
            <a:ext cx="4038600" cy="3921125"/>
          </a:xfrm>
        </p:spPr>
        <p:txBody>
          <a:bodyPr/>
          <a:lstStyle/>
          <a:p>
            <a:pPr>
              <a:defRPr/>
            </a:pPr>
            <a:r>
              <a:rPr lang="fr-FR" sz="3000" dirty="0">
                <a:solidFill>
                  <a:schemeClr val="tx1"/>
                </a:solidFill>
                <a:latin typeface="Arial Narrow" pitchFamily="34" charset="0"/>
              </a:rPr>
              <a:t>Ce type de gisement où la couche de « schiste » est à la fois roche-mère et </a:t>
            </a:r>
            <a:r>
              <a:rPr lang="fr-FR" sz="3000" dirty="0" smtClean="0">
                <a:solidFill>
                  <a:schemeClr val="tx1"/>
                </a:solidFill>
                <a:latin typeface="Arial Narrow" pitchFamily="34" charset="0"/>
              </a:rPr>
              <a:t>  roche-réservoir </a:t>
            </a:r>
            <a:r>
              <a:rPr lang="fr-FR" sz="3000" dirty="0">
                <a:solidFill>
                  <a:schemeClr val="tx1"/>
                </a:solidFill>
                <a:latin typeface="Arial Narrow" pitchFamily="34" charset="0"/>
              </a:rPr>
              <a:t>est  celui du bassin  Sud-Est de la France et du bassin Parisien.</a:t>
            </a:r>
          </a:p>
          <a:p>
            <a:pPr marL="0" indent="0">
              <a:buFont typeface="Arial" charset="0"/>
              <a:buNone/>
              <a:defRPr/>
            </a:pPr>
            <a:endParaRPr lang="fr-FR" sz="3000" dirty="0">
              <a:solidFill>
                <a:schemeClr val="tx1"/>
              </a:solidFill>
            </a:endParaRPr>
          </a:p>
        </p:txBody>
      </p:sp>
      <p:pic>
        <p:nvPicPr>
          <p:cNvPr id="12292" name="Espace réservé du contenu 6"/>
          <p:cNvPicPr>
            <a:picLocks noGrp="1" noChangeAspect="1"/>
          </p:cNvPicPr>
          <p:nvPr>
            <p:ph sz="half" idx="2"/>
          </p:nvPr>
        </p:nvPicPr>
        <p:blipFill>
          <a:blip r:embed="rId2" cstate="print"/>
          <a:srcRect/>
          <a:stretch>
            <a:fillRect/>
          </a:stretch>
        </p:blipFill>
        <p:spPr>
          <a:xfrm>
            <a:off x="4596912" y="1628775"/>
            <a:ext cx="3937488" cy="4248150"/>
          </a:xfrm>
        </p:spPr>
      </p:pic>
      <p:sp>
        <p:nvSpPr>
          <p:cNvPr id="10" name="Espace réservé du numéro de diapositive 9"/>
          <p:cNvSpPr>
            <a:spLocks noGrp="1"/>
          </p:cNvSpPr>
          <p:nvPr>
            <p:ph type="sldNum" sz="quarter" idx="12"/>
          </p:nvPr>
        </p:nvSpPr>
        <p:spPr/>
        <p:txBody>
          <a:bodyPr/>
          <a:lstStyle/>
          <a:p>
            <a:pPr>
              <a:defRPr/>
            </a:pPr>
            <a:fld id="{A50EE8D3-7BD0-4FA8-8D15-F6DF56DD2A4D}" type="slidenum">
              <a:rPr lang="fr-FR" smtClean="0">
                <a:solidFill>
                  <a:schemeClr val="tx1"/>
                </a:solidFill>
              </a:rPr>
              <a:pPr>
                <a:defRPr/>
              </a:pPr>
              <a:t>24</a:t>
            </a:fld>
            <a:endParaRPr lang="fr-FR">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normAutofit fontScale="90000"/>
          </a:bodyPr>
          <a:lstStyle/>
          <a:p>
            <a:pPr eaLnBrk="1" hangingPunct="1"/>
            <a:r>
              <a:rPr lang="fr-FR" sz="4000" b="1" smtClean="0">
                <a:solidFill>
                  <a:schemeClr val="tx1"/>
                </a:solidFill>
                <a:latin typeface="Arial Narrow" pitchFamily="34" charset="0"/>
              </a:rPr>
              <a:t>Roche-mère de gaz de schiste (</a:t>
            </a:r>
            <a:r>
              <a:rPr lang="fr-FR" sz="4000" b="1" i="1" smtClean="0">
                <a:solidFill>
                  <a:schemeClr val="tx1"/>
                </a:solidFill>
                <a:latin typeface="Arial Narrow" pitchFamily="34" charset="0"/>
              </a:rPr>
              <a:t>gas shale</a:t>
            </a:r>
            <a:r>
              <a:rPr lang="fr-FR" sz="4000" b="1" smtClean="0">
                <a:solidFill>
                  <a:schemeClr val="tx1"/>
                </a:solidFill>
                <a:latin typeface="Arial Narrow" pitchFamily="34" charset="0"/>
              </a:rPr>
              <a:t>)</a:t>
            </a:r>
          </a:p>
        </p:txBody>
      </p:sp>
      <p:sp>
        <p:nvSpPr>
          <p:cNvPr id="13315" name="Espace réservé du contenu 2"/>
          <p:cNvSpPr>
            <a:spLocks noGrp="1"/>
          </p:cNvSpPr>
          <p:nvPr>
            <p:ph idx="1"/>
          </p:nvPr>
        </p:nvSpPr>
        <p:spPr>
          <a:xfrm>
            <a:off x="468923" y="1581150"/>
            <a:ext cx="8229600" cy="4637088"/>
          </a:xfrm>
        </p:spPr>
        <p:txBody>
          <a:bodyPr/>
          <a:lstStyle/>
          <a:p>
            <a:pPr eaLnBrk="1" hangingPunct="1"/>
            <a:r>
              <a:rPr lang="fr-FR" dirty="0" smtClean="0">
                <a:solidFill>
                  <a:schemeClr val="tx1"/>
                </a:solidFill>
                <a:latin typeface="Arial Narrow" pitchFamily="34" charset="0"/>
              </a:rPr>
              <a:t>Dans le </a:t>
            </a:r>
            <a:r>
              <a:rPr lang="fr-FR" dirty="0" err="1" smtClean="0">
                <a:solidFill>
                  <a:schemeClr val="tx1"/>
                </a:solidFill>
                <a:latin typeface="Arial Narrow" pitchFamily="34" charset="0"/>
              </a:rPr>
              <a:t>Sud-Est</a:t>
            </a:r>
            <a:r>
              <a:rPr lang="fr-FR" dirty="0" smtClean="0">
                <a:solidFill>
                  <a:schemeClr val="tx1"/>
                </a:solidFill>
                <a:latin typeface="Arial Narrow" pitchFamily="34" charset="0"/>
              </a:rPr>
              <a:t> de la France, cette roche-mère s’est formée principalement durant l’étage géologique du TOARCIEN , il y a 180 millions d’années</a:t>
            </a:r>
          </a:p>
          <a:p>
            <a:pPr eaLnBrk="1" hangingPunct="1"/>
            <a:r>
              <a:rPr lang="fr-FR" dirty="0" smtClean="0">
                <a:solidFill>
                  <a:schemeClr val="tx1"/>
                </a:solidFill>
                <a:latin typeface="Arial Narrow" pitchFamily="34" charset="0"/>
              </a:rPr>
              <a:t>A ce jour, </a:t>
            </a:r>
            <a:r>
              <a:rPr lang="fr-FR" b="1" dirty="0" smtClean="0">
                <a:solidFill>
                  <a:schemeClr val="tx1"/>
                </a:solidFill>
                <a:latin typeface="Arial Narrow" pitchFamily="34" charset="0"/>
              </a:rPr>
              <a:t>seule la fracturation hydraulique </a:t>
            </a:r>
            <a:r>
              <a:rPr lang="fr-FR" dirty="0" smtClean="0">
                <a:solidFill>
                  <a:schemeClr val="tx1"/>
                </a:solidFill>
                <a:latin typeface="Arial Narrow" pitchFamily="34" charset="0"/>
              </a:rPr>
              <a:t>permet de libérer une fraction du volume d’hydrocarbure  contenu dans la roche-mère ( 20% maxi ?)</a:t>
            </a:r>
          </a:p>
        </p:txBody>
      </p:sp>
      <p:cxnSp>
        <p:nvCxnSpPr>
          <p:cNvPr id="19" name="Connecteur droit 18"/>
          <p:cNvCxnSpPr/>
          <p:nvPr/>
        </p:nvCxnSpPr>
        <p:spPr>
          <a:xfrm>
            <a:off x="1907931" y="2209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pPr>
              <a:defRPr/>
            </a:pPr>
            <a:fld id="{05667DD0-125C-48E0-8683-85CED2908EB1}" type="slidenum">
              <a:rPr lang="fr-FR" smtClean="0">
                <a:solidFill>
                  <a:schemeClr val="tx1"/>
                </a:solidFill>
              </a:rPr>
              <a:pPr>
                <a:defRPr/>
              </a:pPr>
              <a:t>25</a:t>
            </a:fld>
            <a:endParaRPr lang="fr-FR">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2"/>
          <p:cNvSpPr>
            <a:spLocks noGrp="1"/>
          </p:cNvSpPr>
          <p:nvPr>
            <p:ph type="title"/>
          </p:nvPr>
        </p:nvSpPr>
        <p:spPr/>
        <p:txBody>
          <a:bodyPr/>
          <a:lstStyle/>
          <a:p>
            <a:pPr eaLnBrk="1" hangingPunct="1"/>
            <a:r>
              <a:rPr lang="fr-FR" smtClean="0">
                <a:solidFill>
                  <a:schemeClr val="tx1"/>
                </a:solidFill>
                <a:latin typeface="Arial Narrow" pitchFamily="34" charset="0"/>
              </a:rPr>
              <a:t>Notions de Porosité et Perméabilité</a:t>
            </a:r>
          </a:p>
        </p:txBody>
      </p:sp>
      <p:sp>
        <p:nvSpPr>
          <p:cNvPr id="15363" name="Espace réservé du contenu 3"/>
          <p:cNvSpPr>
            <a:spLocks noGrp="1"/>
          </p:cNvSpPr>
          <p:nvPr>
            <p:ph idx="1"/>
          </p:nvPr>
        </p:nvSpPr>
        <p:spPr/>
        <p:txBody>
          <a:bodyPr/>
          <a:lstStyle/>
          <a:p>
            <a:pPr eaLnBrk="1" hangingPunct="1"/>
            <a:r>
              <a:rPr lang="fr-FR" dirty="0" smtClean="0">
                <a:solidFill>
                  <a:schemeClr val="tx1"/>
                </a:solidFill>
                <a:latin typeface="Arial Narrow" pitchFamily="34" charset="0"/>
              </a:rPr>
              <a:t>La </a:t>
            </a:r>
            <a:r>
              <a:rPr lang="fr-FR" b="1" dirty="0" smtClean="0">
                <a:solidFill>
                  <a:schemeClr val="tx1"/>
                </a:solidFill>
                <a:latin typeface="Arial Narrow" pitchFamily="34" charset="0"/>
              </a:rPr>
              <a:t>porosité </a:t>
            </a:r>
            <a:r>
              <a:rPr lang="fr-FR" dirty="0" smtClean="0">
                <a:solidFill>
                  <a:schemeClr val="tx1"/>
                </a:solidFill>
                <a:latin typeface="Arial Narrow" pitchFamily="34" charset="0"/>
              </a:rPr>
              <a:t>est le pourcentage de vides par unité de volume dans un sédiment ou une roche. La mesure s’exprime en %.</a:t>
            </a:r>
          </a:p>
          <a:p>
            <a:pPr eaLnBrk="1" hangingPunct="1"/>
            <a:endParaRPr lang="fr-FR" dirty="0" smtClean="0">
              <a:solidFill>
                <a:schemeClr val="tx1"/>
              </a:solidFill>
              <a:latin typeface="Arial Narrow" pitchFamily="34" charset="0"/>
            </a:endParaRPr>
          </a:p>
          <a:p>
            <a:pPr eaLnBrk="1" hangingPunct="1"/>
            <a:r>
              <a:rPr lang="fr-FR" dirty="0" smtClean="0">
                <a:solidFill>
                  <a:schemeClr val="tx1"/>
                </a:solidFill>
                <a:latin typeface="Arial Narrow" pitchFamily="34" charset="0"/>
              </a:rPr>
              <a:t>La </a:t>
            </a:r>
            <a:r>
              <a:rPr lang="fr-FR" b="1" dirty="0" smtClean="0">
                <a:solidFill>
                  <a:schemeClr val="tx1"/>
                </a:solidFill>
                <a:latin typeface="Arial Narrow" pitchFamily="34" charset="0"/>
              </a:rPr>
              <a:t>perméabilité </a:t>
            </a:r>
            <a:r>
              <a:rPr lang="fr-FR" dirty="0" smtClean="0">
                <a:solidFill>
                  <a:schemeClr val="tx1"/>
                </a:solidFill>
                <a:latin typeface="Arial Narrow" pitchFamily="34" charset="0"/>
              </a:rPr>
              <a:t>réfère à la capacité du sédiment ou de la roche à laisser circuler les fluides qui se trouvent dans les pores. La mesure s’exprime en Darcy.</a:t>
            </a:r>
          </a:p>
        </p:txBody>
      </p:sp>
      <p:sp>
        <p:nvSpPr>
          <p:cNvPr id="3" name="Espace réservé du numéro de diapositive 2"/>
          <p:cNvSpPr>
            <a:spLocks noGrp="1"/>
          </p:cNvSpPr>
          <p:nvPr>
            <p:ph type="sldNum" sz="quarter" idx="12"/>
          </p:nvPr>
        </p:nvSpPr>
        <p:spPr/>
        <p:txBody>
          <a:bodyPr/>
          <a:lstStyle/>
          <a:p>
            <a:pPr>
              <a:defRPr/>
            </a:pPr>
            <a:fld id="{3EFCF15B-7AA4-44DD-9D3E-D30DEED80464}" type="slidenum">
              <a:rPr lang="fr-FR" smtClean="0">
                <a:solidFill>
                  <a:schemeClr val="tx1"/>
                </a:solidFill>
              </a:rPr>
              <a:pPr>
                <a:defRPr/>
              </a:pPr>
              <a:t>26</a:t>
            </a:fld>
            <a:endParaRPr lang="fr-FR">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2"/>
          <p:cNvSpPr>
            <a:spLocks noGrp="1"/>
          </p:cNvSpPr>
          <p:nvPr>
            <p:ph type="title"/>
          </p:nvPr>
        </p:nvSpPr>
        <p:spPr/>
        <p:txBody>
          <a:bodyPr/>
          <a:lstStyle/>
          <a:p>
            <a:pPr eaLnBrk="1" hangingPunct="1"/>
            <a:r>
              <a:rPr lang="fr-FR" smtClean="0">
                <a:solidFill>
                  <a:schemeClr val="tx1"/>
                </a:solidFill>
                <a:latin typeface="Arial Narrow" pitchFamily="34" charset="0"/>
              </a:rPr>
              <a:t>Notions de Porosité</a:t>
            </a:r>
          </a:p>
        </p:txBody>
      </p:sp>
      <p:pic>
        <p:nvPicPr>
          <p:cNvPr id="16387" name="Espace réservé du contenu 8"/>
          <p:cNvPicPr>
            <a:picLocks noGrp="1" noChangeAspect="1"/>
          </p:cNvPicPr>
          <p:nvPr>
            <p:ph idx="1"/>
          </p:nvPr>
        </p:nvPicPr>
        <p:blipFill>
          <a:blip r:embed="rId2" cstate="print"/>
          <a:srcRect/>
          <a:stretch>
            <a:fillRect/>
          </a:stretch>
        </p:blipFill>
        <p:spPr>
          <a:xfrm>
            <a:off x="807428" y="2295525"/>
            <a:ext cx="7738696" cy="3221038"/>
          </a:xfrm>
        </p:spPr>
      </p:pic>
      <p:sp>
        <p:nvSpPr>
          <p:cNvPr id="3" name="Espace réservé du numéro de diapositive 2"/>
          <p:cNvSpPr>
            <a:spLocks noGrp="1"/>
          </p:cNvSpPr>
          <p:nvPr>
            <p:ph type="sldNum" sz="quarter" idx="12"/>
          </p:nvPr>
        </p:nvSpPr>
        <p:spPr/>
        <p:txBody>
          <a:bodyPr/>
          <a:lstStyle/>
          <a:p>
            <a:pPr>
              <a:defRPr/>
            </a:pPr>
            <a:fld id="{DD710B43-A519-4418-AC91-CEFBBA044E8B}" type="slidenum">
              <a:rPr lang="fr-FR" smtClean="0">
                <a:solidFill>
                  <a:schemeClr val="tx1"/>
                </a:solidFill>
              </a:rPr>
              <a:pPr>
                <a:defRPr/>
              </a:pPr>
              <a:t>27</a:t>
            </a:fld>
            <a:endParaRPr lang="fr-FR">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2"/>
          <p:cNvSpPr>
            <a:spLocks noGrp="1"/>
          </p:cNvSpPr>
          <p:nvPr>
            <p:ph type="title"/>
          </p:nvPr>
        </p:nvSpPr>
        <p:spPr/>
        <p:txBody>
          <a:bodyPr/>
          <a:lstStyle/>
          <a:p>
            <a:pPr eaLnBrk="1" hangingPunct="1"/>
            <a:r>
              <a:rPr lang="fr-FR" smtClean="0">
                <a:solidFill>
                  <a:schemeClr val="tx1"/>
                </a:solidFill>
                <a:latin typeface="Arial Narrow" pitchFamily="34" charset="0"/>
              </a:rPr>
              <a:t>Notions de Perméabilité</a:t>
            </a:r>
          </a:p>
        </p:txBody>
      </p:sp>
      <p:pic>
        <p:nvPicPr>
          <p:cNvPr id="17411" name="Espace réservé du contenu 1"/>
          <p:cNvPicPr>
            <a:picLocks noGrp="1" noChangeAspect="1"/>
          </p:cNvPicPr>
          <p:nvPr>
            <p:ph idx="1"/>
          </p:nvPr>
        </p:nvPicPr>
        <p:blipFill>
          <a:blip r:embed="rId2" cstate="print"/>
          <a:srcRect/>
          <a:stretch>
            <a:fillRect/>
          </a:stretch>
        </p:blipFill>
        <p:spPr>
          <a:xfrm>
            <a:off x="457200" y="2357439"/>
            <a:ext cx="8229600" cy="3011487"/>
          </a:xfrm>
        </p:spPr>
      </p:pic>
      <p:sp>
        <p:nvSpPr>
          <p:cNvPr id="17412" name="ZoneTexte 4"/>
          <p:cNvSpPr txBox="1">
            <a:spLocks noChangeArrowheads="1"/>
          </p:cNvSpPr>
          <p:nvPr/>
        </p:nvSpPr>
        <p:spPr bwMode="auto">
          <a:xfrm>
            <a:off x="1258766" y="1773239"/>
            <a:ext cx="822661" cy="523220"/>
          </a:xfrm>
          <a:prstGeom prst="rect">
            <a:avLst/>
          </a:prstGeom>
          <a:noFill/>
          <a:ln w="9525">
            <a:noFill/>
            <a:miter lim="800000"/>
            <a:headEnd/>
            <a:tailEnd/>
          </a:ln>
        </p:spPr>
        <p:txBody>
          <a:bodyPr wrap="none">
            <a:spAutoFit/>
          </a:bodyPr>
          <a:lstStyle/>
          <a:p>
            <a:r>
              <a:rPr lang="fr-FR" sz="2800">
                <a:latin typeface="Arial Narrow" pitchFamily="34" charset="0"/>
              </a:rPr>
              <a:t>Grès</a:t>
            </a:r>
          </a:p>
        </p:txBody>
      </p:sp>
      <p:sp>
        <p:nvSpPr>
          <p:cNvPr id="17413" name="ZoneTexte 5"/>
          <p:cNvSpPr txBox="1">
            <a:spLocks noChangeArrowheads="1"/>
          </p:cNvSpPr>
          <p:nvPr/>
        </p:nvSpPr>
        <p:spPr bwMode="auto">
          <a:xfrm>
            <a:off x="4211515" y="1773239"/>
            <a:ext cx="1265090" cy="523220"/>
          </a:xfrm>
          <a:prstGeom prst="rect">
            <a:avLst/>
          </a:prstGeom>
          <a:noFill/>
          <a:ln w="9525">
            <a:noFill/>
            <a:miter lim="800000"/>
            <a:headEnd/>
            <a:tailEnd/>
          </a:ln>
        </p:spPr>
        <p:txBody>
          <a:bodyPr wrap="none">
            <a:spAutoFit/>
          </a:bodyPr>
          <a:lstStyle/>
          <a:p>
            <a:r>
              <a:rPr lang="fr-FR" sz="2800">
                <a:latin typeface="Arial Narrow" pitchFamily="34" charset="0"/>
              </a:rPr>
              <a:t>Calcaire</a:t>
            </a:r>
          </a:p>
        </p:txBody>
      </p:sp>
      <p:sp>
        <p:nvSpPr>
          <p:cNvPr id="17414" name="ZoneTexte 6"/>
          <p:cNvSpPr txBox="1">
            <a:spLocks noChangeArrowheads="1"/>
          </p:cNvSpPr>
          <p:nvPr/>
        </p:nvSpPr>
        <p:spPr bwMode="auto">
          <a:xfrm>
            <a:off x="6660174" y="1773239"/>
            <a:ext cx="2132315" cy="523220"/>
          </a:xfrm>
          <a:prstGeom prst="rect">
            <a:avLst/>
          </a:prstGeom>
          <a:noFill/>
          <a:ln w="9525">
            <a:noFill/>
            <a:miter lim="800000"/>
            <a:headEnd/>
            <a:tailEnd/>
          </a:ln>
        </p:spPr>
        <p:txBody>
          <a:bodyPr wrap="none">
            <a:spAutoFit/>
          </a:bodyPr>
          <a:lstStyle/>
          <a:p>
            <a:r>
              <a:rPr lang="fr-FR" sz="2800">
                <a:latin typeface="Arial Narrow" pitchFamily="34" charset="0"/>
              </a:rPr>
              <a:t>Schiste (</a:t>
            </a:r>
            <a:r>
              <a:rPr lang="fr-FR" sz="2800" i="1">
                <a:latin typeface="Arial Narrow" pitchFamily="34" charset="0"/>
              </a:rPr>
              <a:t>shale</a:t>
            </a:r>
            <a:r>
              <a:rPr lang="fr-FR" sz="2800">
                <a:latin typeface="Arial Narrow" pitchFamily="34" charset="0"/>
              </a:rPr>
              <a:t>)</a:t>
            </a:r>
          </a:p>
        </p:txBody>
      </p:sp>
      <p:cxnSp>
        <p:nvCxnSpPr>
          <p:cNvPr id="8" name="Connecteur droit 7"/>
          <p:cNvCxnSpPr/>
          <p:nvPr/>
        </p:nvCxnSpPr>
        <p:spPr>
          <a:xfrm>
            <a:off x="6227885" y="1844676"/>
            <a:ext cx="0" cy="41767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416" name="ZoneTexte 9"/>
          <p:cNvSpPr txBox="1">
            <a:spLocks noChangeArrowheads="1"/>
          </p:cNvSpPr>
          <p:nvPr/>
        </p:nvSpPr>
        <p:spPr bwMode="auto">
          <a:xfrm>
            <a:off x="2030246" y="5503864"/>
            <a:ext cx="2148345" cy="954107"/>
          </a:xfrm>
          <a:prstGeom prst="rect">
            <a:avLst/>
          </a:prstGeom>
          <a:noFill/>
          <a:ln w="9525">
            <a:noFill/>
            <a:miter lim="800000"/>
            <a:headEnd/>
            <a:tailEnd/>
          </a:ln>
        </p:spPr>
        <p:txBody>
          <a:bodyPr wrap="none">
            <a:spAutoFit/>
          </a:bodyPr>
          <a:lstStyle/>
          <a:p>
            <a:pPr algn="ctr"/>
            <a:r>
              <a:rPr lang="fr-FR" sz="2800">
                <a:latin typeface="Arial Narrow" pitchFamily="34" charset="0"/>
              </a:rPr>
              <a:t>Réservoirs </a:t>
            </a:r>
          </a:p>
          <a:p>
            <a:pPr algn="ctr"/>
            <a:r>
              <a:rPr lang="fr-FR" sz="2800">
                <a:latin typeface="Arial Narrow" pitchFamily="34" charset="0"/>
              </a:rPr>
              <a:t>conventionnels</a:t>
            </a:r>
          </a:p>
        </p:txBody>
      </p:sp>
      <p:sp>
        <p:nvSpPr>
          <p:cNvPr id="17417" name="ZoneTexte 10"/>
          <p:cNvSpPr txBox="1">
            <a:spLocks noChangeArrowheads="1"/>
          </p:cNvSpPr>
          <p:nvPr/>
        </p:nvSpPr>
        <p:spPr bwMode="auto">
          <a:xfrm>
            <a:off x="6176165" y="5468939"/>
            <a:ext cx="2720617" cy="954107"/>
          </a:xfrm>
          <a:prstGeom prst="rect">
            <a:avLst/>
          </a:prstGeom>
          <a:noFill/>
          <a:ln w="9525">
            <a:noFill/>
            <a:miter lim="800000"/>
            <a:headEnd/>
            <a:tailEnd/>
          </a:ln>
        </p:spPr>
        <p:txBody>
          <a:bodyPr wrap="none">
            <a:spAutoFit/>
          </a:bodyPr>
          <a:lstStyle/>
          <a:p>
            <a:pPr algn="ctr"/>
            <a:r>
              <a:rPr lang="fr-FR" sz="2800">
                <a:latin typeface="Arial Narrow" pitchFamily="34" charset="0"/>
              </a:rPr>
              <a:t>Gisements </a:t>
            </a:r>
          </a:p>
          <a:p>
            <a:pPr algn="ctr"/>
            <a:r>
              <a:rPr lang="fr-FR" sz="2800">
                <a:latin typeface="Arial Narrow" pitchFamily="34" charset="0"/>
              </a:rPr>
              <a:t>non conventionnels</a:t>
            </a:r>
          </a:p>
        </p:txBody>
      </p:sp>
      <p:sp>
        <p:nvSpPr>
          <p:cNvPr id="3" name="Espace réservé du numéro de diapositive 2"/>
          <p:cNvSpPr>
            <a:spLocks noGrp="1"/>
          </p:cNvSpPr>
          <p:nvPr>
            <p:ph type="sldNum" sz="quarter" idx="12"/>
          </p:nvPr>
        </p:nvSpPr>
        <p:spPr/>
        <p:txBody>
          <a:bodyPr/>
          <a:lstStyle/>
          <a:p>
            <a:pPr>
              <a:defRPr/>
            </a:pPr>
            <a:fld id="{A779F93D-F3DE-4060-8F9C-FBFB9EAF7ED7}" type="slidenum">
              <a:rPr lang="fr-FR" smtClean="0">
                <a:solidFill>
                  <a:schemeClr val="tx1"/>
                </a:solidFill>
              </a:rPr>
              <a:pPr>
                <a:defRPr/>
              </a:pPr>
              <a:t>28</a:t>
            </a:fld>
            <a:endParaRPr lang="fr-FR">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r>
              <a:rPr lang="fr-FR" smtClean="0">
                <a:solidFill>
                  <a:schemeClr val="tx1"/>
                </a:solidFill>
                <a:latin typeface="Arial Narrow" pitchFamily="34" charset="0"/>
              </a:rPr>
              <a:t>Le gaz compact (</a:t>
            </a:r>
            <a:r>
              <a:rPr lang="fr-FR" i="1" smtClean="0">
                <a:solidFill>
                  <a:schemeClr val="tx1"/>
                </a:solidFill>
                <a:latin typeface="Arial Narrow" pitchFamily="34" charset="0"/>
              </a:rPr>
              <a:t>tight gas</a:t>
            </a:r>
            <a:r>
              <a:rPr lang="fr-FR" smtClean="0">
                <a:solidFill>
                  <a:schemeClr val="tx1"/>
                </a:solidFill>
                <a:latin typeface="Arial Narrow" pitchFamily="34" charset="0"/>
              </a:rPr>
              <a:t>)</a:t>
            </a:r>
          </a:p>
        </p:txBody>
      </p:sp>
      <p:pic>
        <p:nvPicPr>
          <p:cNvPr id="24579" name="Espace réservé du contenu 1"/>
          <p:cNvPicPr>
            <a:picLocks noGrp="1" noChangeAspect="1"/>
          </p:cNvPicPr>
          <p:nvPr>
            <p:ph idx="1"/>
          </p:nvPr>
        </p:nvPicPr>
        <p:blipFill>
          <a:blip r:embed="rId2" cstate="print"/>
          <a:srcRect/>
          <a:stretch>
            <a:fillRect/>
          </a:stretch>
        </p:blipFill>
        <p:spPr>
          <a:xfrm>
            <a:off x="971551" y="1412876"/>
            <a:ext cx="7134957" cy="4525963"/>
          </a:xfrm>
        </p:spPr>
      </p:pic>
      <p:sp>
        <p:nvSpPr>
          <p:cNvPr id="24580" name="ZoneTexte 2"/>
          <p:cNvSpPr txBox="1">
            <a:spLocks noChangeArrowheads="1"/>
          </p:cNvSpPr>
          <p:nvPr/>
        </p:nvSpPr>
        <p:spPr bwMode="auto">
          <a:xfrm>
            <a:off x="323850" y="6118225"/>
            <a:ext cx="7224350" cy="400110"/>
          </a:xfrm>
          <a:prstGeom prst="rect">
            <a:avLst/>
          </a:prstGeom>
          <a:noFill/>
          <a:ln w="9525">
            <a:noFill/>
            <a:miter lim="800000"/>
            <a:headEnd/>
            <a:tailEnd/>
          </a:ln>
        </p:spPr>
        <p:txBody>
          <a:bodyPr wrap="none">
            <a:spAutoFit/>
          </a:bodyPr>
          <a:lstStyle/>
          <a:p>
            <a:r>
              <a:rPr lang="fr-FR" sz="2000" b="1"/>
              <a:t>Le </a:t>
            </a:r>
            <a:r>
              <a:rPr lang="fr-FR" sz="2000" b="1" i="1"/>
              <a:t>tight gas </a:t>
            </a:r>
            <a:r>
              <a:rPr lang="fr-FR" sz="2000" b="1"/>
              <a:t>est actuellement la source principale de gaz aux USA</a:t>
            </a:r>
          </a:p>
        </p:txBody>
      </p:sp>
      <p:sp>
        <p:nvSpPr>
          <p:cNvPr id="3" name="Espace réservé du numéro de diapositive 2"/>
          <p:cNvSpPr>
            <a:spLocks noGrp="1"/>
          </p:cNvSpPr>
          <p:nvPr>
            <p:ph type="sldNum" sz="quarter" idx="12"/>
          </p:nvPr>
        </p:nvSpPr>
        <p:spPr/>
        <p:txBody>
          <a:bodyPr/>
          <a:lstStyle/>
          <a:p>
            <a:pPr>
              <a:defRPr/>
            </a:pPr>
            <a:fld id="{1E01EBDD-A177-4A32-B453-76C1A0B13539}" type="slidenum">
              <a:rPr lang="fr-FR" smtClean="0">
                <a:solidFill>
                  <a:schemeClr val="tx1"/>
                </a:solidFill>
              </a:rPr>
              <a:pPr>
                <a:defRPr/>
              </a:pPr>
              <a:t>29</a:t>
            </a:fld>
            <a:endParaRPr lang="fr-FR">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algn="r" rtl="1"/>
            <a:r>
              <a:rPr lang="ar-SA" b="1" dirty="0">
                <a:solidFill>
                  <a:schemeClr val="tx1"/>
                </a:solidFill>
                <a:cs typeface="AL-Mateen" pitchFamily="2" charset="-78"/>
              </a:rPr>
              <a:t>أصل و تكون و تجمع البترول في القشرة الأرضية</a:t>
            </a:r>
            <a:r>
              <a:rPr lang="en-US" b="1" dirty="0">
                <a:solidFill>
                  <a:schemeClr val="tx1"/>
                </a:solidFill>
                <a:cs typeface="AL-Mateen" pitchFamily="2" charset="-78"/>
              </a:rPr>
              <a:t> </a:t>
            </a:r>
          </a:p>
        </p:txBody>
      </p:sp>
      <p:sp>
        <p:nvSpPr>
          <p:cNvPr id="56323" name="Rectangle 3"/>
          <p:cNvSpPr>
            <a:spLocks noGrp="1" noChangeArrowheads="1"/>
          </p:cNvSpPr>
          <p:nvPr>
            <p:ph type="body" idx="1"/>
          </p:nvPr>
        </p:nvSpPr>
        <p:spPr>
          <a:xfrm>
            <a:off x="381000" y="1447800"/>
            <a:ext cx="8458200" cy="5105400"/>
          </a:xfrm>
        </p:spPr>
        <p:txBody>
          <a:bodyPr/>
          <a:lstStyle/>
          <a:p>
            <a:pPr algn="r" rtl="1">
              <a:lnSpc>
                <a:spcPct val="90000"/>
              </a:lnSpc>
              <a:buFontTx/>
              <a:buNone/>
            </a:pPr>
            <a:r>
              <a:rPr lang="ar-KW" b="1" dirty="0">
                <a:solidFill>
                  <a:schemeClr val="tx1"/>
                </a:solidFill>
                <a:cs typeface="Arabic Transparent" pitchFamily="2" charset="-78"/>
              </a:rPr>
              <a:t>أولا: يجب أن يكون حوض ترسيبي كبير: </a:t>
            </a:r>
          </a:p>
          <a:p>
            <a:pPr algn="r" rtl="1">
              <a:lnSpc>
                <a:spcPct val="90000"/>
              </a:lnSpc>
              <a:buFontTx/>
              <a:buNone/>
            </a:pPr>
            <a:r>
              <a:rPr lang="ar-KW" b="1" dirty="0">
                <a:solidFill>
                  <a:schemeClr val="tx1"/>
                </a:solidFill>
                <a:cs typeface="Arabic Transparent" pitchFamily="2" charset="-78"/>
              </a:rPr>
              <a:t>	عبارة عن محيط أو بحر كبير تجمعت فيه الرواسب عبر ملايين السنين حتى كونت سمك كبير من الصخور الرسوبية المختلفة. ويجب أن تتضمن صخور مختلفة النوع بإمكانها أن تكون صخور مولدة أو خازنة أو صخور غطاء.</a:t>
            </a:r>
            <a:r>
              <a:rPr lang="en-US" b="1" dirty="0">
                <a:solidFill>
                  <a:schemeClr val="tx1"/>
                </a:solidFill>
                <a:cs typeface="Arabic Transparent" pitchFamily="2" charset="-78"/>
              </a:rPr>
              <a:t> </a:t>
            </a:r>
          </a:p>
          <a:p>
            <a:pPr algn="r" rtl="1">
              <a:lnSpc>
                <a:spcPct val="90000"/>
              </a:lnSpc>
              <a:buFontTx/>
              <a:buNone/>
            </a:pPr>
            <a:endParaRPr lang="en-US" b="1" dirty="0">
              <a:solidFill>
                <a:schemeClr val="tx1"/>
              </a:solidFill>
              <a:cs typeface="Arabic Transparent" pitchFamily="2" charset="-78"/>
            </a:endParaRPr>
          </a:p>
          <a:p>
            <a:pPr algn="r" rtl="1">
              <a:lnSpc>
                <a:spcPct val="90000"/>
              </a:lnSpc>
              <a:buFontTx/>
              <a:buNone/>
            </a:pPr>
            <a:r>
              <a:rPr lang="ar-SA" b="1" dirty="0">
                <a:solidFill>
                  <a:schemeClr val="tx1"/>
                </a:solidFill>
                <a:cs typeface="Arabic Transparent" pitchFamily="2" charset="-78"/>
              </a:rPr>
              <a:t>ثانيا: يجب أن يحتوي الحوض الترسيبي على تراكيب</a:t>
            </a:r>
            <a:r>
              <a:rPr lang="ar-KW" b="1" dirty="0">
                <a:solidFill>
                  <a:schemeClr val="tx1"/>
                </a:solidFill>
                <a:cs typeface="Arabic Transparent" pitchFamily="2" charset="-78"/>
              </a:rPr>
              <a:t> </a:t>
            </a:r>
            <a:r>
              <a:rPr lang="ar-SA" b="1" dirty="0">
                <a:solidFill>
                  <a:schemeClr val="tx1"/>
                </a:solidFill>
                <a:cs typeface="Arabic Transparent" pitchFamily="2" charset="-78"/>
              </a:rPr>
              <a:t>جيولوجية تسمح بتجمع النفط (المصائد البترولية).</a:t>
            </a:r>
            <a:endParaRPr lang="ar-KW" b="1" dirty="0">
              <a:solidFill>
                <a:schemeClr val="tx1"/>
              </a:solidFill>
              <a:cs typeface="Arabic Transparent" pitchFamily="2" charset="-78"/>
            </a:endParaRPr>
          </a:p>
          <a:p>
            <a:pPr algn="r" rtl="1">
              <a:lnSpc>
                <a:spcPct val="90000"/>
              </a:lnSpc>
              <a:buFontTx/>
              <a:buNone/>
            </a:pPr>
            <a:endParaRPr lang="ar-SA" b="1" dirty="0">
              <a:solidFill>
                <a:schemeClr val="tx1"/>
              </a:solidFill>
              <a:cs typeface="Arabic Transparent" pitchFamily="2" charset="-78"/>
            </a:endParaRPr>
          </a:p>
          <a:p>
            <a:pPr algn="r" rtl="1">
              <a:lnSpc>
                <a:spcPct val="90000"/>
              </a:lnSpc>
              <a:buFontTx/>
              <a:buNone/>
            </a:pPr>
            <a:r>
              <a:rPr lang="ar-SA" b="1" dirty="0">
                <a:solidFill>
                  <a:schemeClr val="tx1"/>
                </a:solidFill>
                <a:cs typeface="Arabic Transparent" pitchFamily="2" charset="-78"/>
              </a:rPr>
              <a:t>ثالثا: أن لا تتعرض الصخور إلى عمليات التحول المختلفة.</a:t>
            </a:r>
            <a:r>
              <a:rPr lang="en-US" b="1" dirty="0">
                <a:solidFill>
                  <a:schemeClr val="tx1"/>
                </a:solidFill>
                <a:cs typeface="Arabic Transparent" pitchFamily="2" charset="-78"/>
              </a:rPr>
              <a:t>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184639" y="260350"/>
            <a:ext cx="8508023" cy="1785938"/>
          </a:xfrm>
        </p:spPr>
        <p:txBody>
          <a:bodyPr>
            <a:normAutofit fontScale="90000"/>
          </a:bodyPr>
          <a:lstStyle/>
          <a:p>
            <a:r>
              <a:rPr lang="en-US" sz="3600" smtClean="0">
                <a:solidFill>
                  <a:schemeClr val="tx1"/>
                </a:solidFill>
                <a:latin typeface="Arial Narrow" pitchFamily="34" charset="0"/>
              </a:rPr>
              <a:t>La glace qui </a:t>
            </a:r>
            <a:r>
              <a:rPr lang="fr-FR" sz="3600" smtClean="0">
                <a:solidFill>
                  <a:schemeClr val="tx1"/>
                </a:solidFill>
                <a:latin typeface="Arial Narrow" pitchFamily="34" charset="0"/>
              </a:rPr>
              <a:t>brule</a:t>
            </a:r>
            <a:r>
              <a:rPr lang="en-US" sz="3600" smtClean="0">
                <a:solidFill>
                  <a:schemeClr val="tx1"/>
                </a:solidFill>
                <a:latin typeface="Arial Narrow" pitchFamily="34" charset="0"/>
              </a:rPr>
              <a:t> : Les hydrates de </a:t>
            </a:r>
            <a:r>
              <a:rPr lang="fr-FR" sz="3600" smtClean="0">
                <a:solidFill>
                  <a:schemeClr val="tx1"/>
                </a:solidFill>
                <a:latin typeface="Arial Narrow" pitchFamily="34" charset="0"/>
              </a:rPr>
              <a:t>méthane</a:t>
            </a:r>
            <a:r>
              <a:rPr lang="en-US" sz="3600" smtClean="0">
                <a:solidFill>
                  <a:schemeClr val="tx1"/>
                </a:solidFill>
                <a:latin typeface="Arial Narrow" pitchFamily="34" charset="0"/>
              </a:rPr>
              <a:t> sont-ils </a:t>
            </a:r>
            <a:br>
              <a:rPr lang="en-US" sz="3600" smtClean="0">
                <a:solidFill>
                  <a:schemeClr val="tx1"/>
                </a:solidFill>
                <a:latin typeface="Arial Narrow" pitchFamily="34" charset="0"/>
              </a:rPr>
            </a:br>
            <a:r>
              <a:rPr lang="en-US" sz="3600" smtClean="0">
                <a:solidFill>
                  <a:schemeClr val="tx1"/>
                </a:solidFill>
                <a:latin typeface="Arial Narrow" pitchFamily="34" charset="0"/>
              </a:rPr>
              <a:t>la prochaine “fantastique”  réserve mondiale de </a:t>
            </a:r>
            <a:r>
              <a:rPr lang="fr-FR" sz="3600" smtClean="0">
                <a:solidFill>
                  <a:schemeClr val="tx1"/>
                </a:solidFill>
                <a:latin typeface="Arial Narrow" pitchFamily="34" charset="0"/>
              </a:rPr>
              <a:t>gaz</a:t>
            </a:r>
            <a:r>
              <a:rPr lang="en-US" sz="3600" smtClean="0">
                <a:solidFill>
                  <a:schemeClr val="tx1"/>
                </a:solidFill>
                <a:latin typeface="Arial Narrow" pitchFamily="34" charset="0"/>
              </a:rPr>
              <a:t>?</a:t>
            </a:r>
            <a:endParaRPr lang="fr-FR" sz="3600" smtClean="0">
              <a:solidFill>
                <a:schemeClr val="tx1"/>
              </a:solidFill>
              <a:latin typeface="Arial Narrow" pitchFamily="34" charset="0"/>
            </a:endParaRPr>
          </a:p>
        </p:txBody>
      </p:sp>
      <p:pic>
        <p:nvPicPr>
          <p:cNvPr id="36867" name="Espace réservé du contenu 7"/>
          <p:cNvPicPr>
            <a:picLocks noGrp="1" noChangeAspect="1"/>
          </p:cNvPicPr>
          <p:nvPr>
            <p:ph sz="half" idx="1"/>
          </p:nvPr>
        </p:nvPicPr>
        <p:blipFill>
          <a:blip r:embed="rId2" cstate="print"/>
          <a:srcRect/>
          <a:stretch>
            <a:fillRect/>
          </a:stretch>
        </p:blipFill>
        <p:spPr>
          <a:xfrm>
            <a:off x="915866" y="2176463"/>
            <a:ext cx="2806211" cy="3554412"/>
          </a:xfrm>
        </p:spPr>
      </p:pic>
      <p:pic>
        <p:nvPicPr>
          <p:cNvPr id="36868" name="Image 9"/>
          <p:cNvPicPr>
            <a:picLocks noChangeAspect="1"/>
          </p:cNvPicPr>
          <p:nvPr/>
        </p:nvPicPr>
        <p:blipFill>
          <a:blip r:embed="rId3" cstate="print"/>
          <a:srcRect/>
          <a:stretch>
            <a:fillRect/>
          </a:stretch>
        </p:blipFill>
        <p:spPr bwMode="auto">
          <a:xfrm>
            <a:off x="4252547" y="2205038"/>
            <a:ext cx="4000500" cy="3509962"/>
          </a:xfrm>
          <a:prstGeom prst="rect">
            <a:avLst/>
          </a:prstGeom>
          <a:noFill/>
          <a:ln w="9525">
            <a:noFill/>
            <a:miter lim="800000"/>
            <a:headEnd/>
            <a:tailEnd/>
          </a:ln>
        </p:spPr>
      </p:pic>
      <p:sp>
        <p:nvSpPr>
          <p:cNvPr id="13" name="Espace réservé du numéro de diapositive 12"/>
          <p:cNvSpPr>
            <a:spLocks noGrp="1"/>
          </p:cNvSpPr>
          <p:nvPr>
            <p:ph type="sldNum" sz="quarter" idx="12"/>
          </p:nvPr>
        </p:nvSpPr>
        <p:spPr/>
        <p:txBody>
          <a:bodyPr/>
          <a:lstStyle/>
          <a:p>
            <a:pPr>
              <a:defRPr/>
            </a:pPr>
            <a:fld id="{9C56C8EA-B377-485F-AEF3-F1232E98645C}" type="slidenum">
              <a:rPr lang="fr-FR" smtClean="0">
                <a:solidFill>
                  <a:schemeClr val="tx1"/>
                </a:solidFill>
              </a:rPr>
              <a:pPr>
                <a:defRPr/>
              </a:pPr>
              <a:t>30</a:t>
            </a:fld>
            <a:endParaRPr lang="fr-FR">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r" rtl="1"/>
            <a:r>
              <a:rPr lang="ar-KW" b="1">
                <a:cs typeface="AL-Mateen" pitchFamily="2" charset="-78"/>
              </a:rPr>
              <a:t>ما هو الفرق بين المسامية والنفاذية؟</a:t>
            </a:r>
            <a:endParaRPr lang="en-US" b="1">
              <a:cs typeface="AL-Mateen" pitchFamily="2" charset="-78"/>
            </a:endParaRPr>
          </a:p>
        </p:txBody>
      </p:sp>
      <p:sp>
        <p:nvSpPr>
          <p:cNvPr id="69635" name="Rectangle 3"/>
          <p:cNvSpPr>
            <a:spLocks noGrp="1" noChangeArrowheads="1"/>
          </p:cNvSpPr>
          <p:nvPr>
            <p:ph type="body" sz="half" idx="2"/>
          </p:nvPr>
        </p:nvSpPr>
        <p:spPr>
          <a:xfrm>
            <a:off x="4876800" y="1752600"/>
            <a:ext cx="4038600" cy="4495800"/>
          </a:xfrm>
        </p:spPr>
        <p:txBody>
          <a:bodyPr/>
          <a:lstStyle/>
          <a:p>
            <a:pPr algn="r" rtl="1">
              <a:buFontTx/>
              <a:buNone/>
            </a:pPr>
            <a:r>
              <a:rPr lang="ar-KW" sz="2800" b="1" dirty="0">
                <a:solidFill>
                  <a:schemeClr val="tx1"/>
                </a:solidFill>
                <a:cs typeface="AL-Mateen" pitchFamily="2" charset="-78"/>
              </a:rPr>
              <a:t>1</a:t>
            </a:r>
            <a:r>
              <a:rPr lang="ar-SA" sz="2800" b="1" dirty="0">
                <a:solidFill>
                  <a:schemeClr val="tx1"/>
                </a:solidFill>
                <a:cs typeface="AL-Mateen" pitchFamily="2" charset="-78"/>
              </a:rPr>
              <a:t>. المسامية </a:t>
            </a:r>
            <a:r>
              <a:rPr lang="en-US" sz="2800" b="1" dirty="0" smtClean="0">
                <a:solidFill>
                  <a:schemeClr val="tx1"/>
                </a:solidFill>
                <a:cs typeface="AL-Mateen" pitchFamily="2" charset="-78"/>
              </a:rPr>
              <a:t> </a:t>
            </a:r>
            <a:r>
              <a:rPr lang="en-US" sz="2800" b="1" dirty="0" smtClean="0">
                <a:solidFill>
                  <a:schemeClr val="tx1"/>
                </a:solidFill>
                <a:latin typeface="Times New Roman" pitchFamily="18" charset="0"/>
                <a:cs typeface="AL-Mateen" pitchFamily="2" charset="-78"/>
              </a:rPr>
              <a:t>Porosity</a:t>
            </a:r>
            <a:r>
              <a:rPr lang="ar-SA" sz="2800" b="1" dirty="0" smtClean="0">
                <a:solidFill>
                  <a:schemeClr val="tx1"/>
                </a:solidFill>
                <a:cs typeface="AL-Mateen" pitchFamily="2" charset="-78"/>
              </a:rPr>
              <a:t> </a:t>
            </a:r>
            <a:r>
              <a:rPr lang="ar-SA" sz="2800" b="1" dirty="0">
                <a:solidFill>
                  <a:schemeClr val="tx1"/>
                </a:solidFill>
                <a:cs typeface="AL-Mateen" pitchFamily="2" charset="-78"/>
              </a:rPr>
              <a:t>.</a:t>
            </a:r>
          </a:p>
          <a:p>
            <a:pPr algn="r" rtl="1">
              <a:buFontTx/>
              <a:buNone/>
            </a:pPr>
            <a:r>
              <a:rPr lang="ar-KW" sz="2800" b="1" dirty="0">
                <a:solidFill>
                  <a:schemeClr val="tx1"/>
                </a:solidFill>
                <a:cs typeface="AL-Mateen" pitchFamily="2" charset="-78"/>
              </a:rPr>
              <a:t>	</a:t>
            </a:r>
            <a:r>
              <a:rPr lang="ar-SA" sz="2800" b="1" dirty="0">
                <a:solidFill>
                  <a:schemeClr val="tx1"/>
                </a:solidFill>
                <a:cs typeface="AL-Mateen" pitchFamily="2" charset="-78"/>
              </a:rPr>
              <a:t>وهي تمثل النسبة بين حجم الفراغات والحجم الكلي </a:t>
            </a:r>
            <a:r>
              <a:rPr lang="ar-SA" sz="2800" b="1" dirty="0" smtClean="0">
                <a:solidFill>
                  <a:schemeClr val="tx1"/>
                </a:solidFill>
                <a:cs typeface="AL-Mateen" pitchFamily="2" charset="-78"/>
              </a:rPr>
              <a:t>للصخر</a:t>
            </a:r>
            <a:endParaRPr lang="en-US" sz="2800" b="1" dirty="0" smtClean="0">
              <a:solidFill>
                <a:schemeClr val="tx1"/>
              </a:solidFill>
              <a:cs typeface="AL-Mateen" pitchFamily="2" charset="-78"/>
            </a:endParaRPr>
          </a:p>
          <a:p>
            <a:pPr algn="r" rtl="1">
              <a:buFontTx/>
              <a:buNone/>
            </a:pPr>
            <a:r>
              <a:rPr lang="en-US" sz="2800" b="1" dirty="0" smtClean="0">
                <a:solidFill>
                  <a:schemeClr val="tx1"/>
                </a:solidFill>
                <a:cs typeface="AL-Mateen" pitchFamily="2" charset="-78"/>
              </a:rPr>
              <a:t>	</a:t>
            </a:r>
            <a:r>
              <a:rPr lang="ar-SA" sz="2800" b="1" dirty="0" smtClean="0">
                <a:solidFill>
                  <a:schemeClr val="tx1"/>
                </a:solidFill>
                <a:cs typeface="AL-Mateen" pitchFamily="2" charset="-78"/>
              </a:rPr>
              <a:t> </a:t>
            </a:r>
            <a:r>
              <a:rPr lang="ar-SA" sz="2800" b="1" dirty="0">
                <a:solidFill>
                  <a:schemeClr val="tx1"/>
                </a:solidFill>
                <a:latin typeface="Times New Roman" pitchFamily="18" charset="0"/>
                <a:cs typeface="Times New Roman" pitchFamily="18" charset="0"/>
              </a:rPr>
              <a:t>(0-40 %). </a:t>
            </a:r>
            <a:r>
              <a:rPr lang="ar-SA" sz="2800" b="1" dirty="0">
                <a:solidFill>
                  <a:schemeClr val="tx1"/>
                </a:solidFill>
                <a:cs typeface="AL-Mateen" pitchFamily="2" charset="-78"/>
              </a:rPr>
              <a:t>تكون عالية في الطبقات الحديثة التكوين والقريبة من السطح، وتقل كلما كانت الطبقات أعمق وأقدم بسبب ارتفاع الضغط في الأعماق.</a:t>
            </a:r>
          </a:p>
        </p:txBody>
      </p:sp>
      <p:sp>
        <p:nvSpPr>
          <p:cNvPr id="69637" name="Rectangle 5" descr="Large confetti"/>
          <p:cNvSpPr>
            <a:spLocks noChangeArrowheads="1"/>
          </p:cNvSpPr>
          <p:nvPr/>
        </p:nvSpPr>
        <p:spPr bwMode="auto">
          <a:xfrm>
            <a:off x="431800" y="1676400"/>
            <a:ext cx="3886200" cy="2362200"/>
          </a:xfrm>
          <a:prstGeom prst="rect">
            <a:avLst/>
          </a:prstGeom>
          <a:noFill/>
          <a:ln w="28575">
            <a:solidFill>
              <a:schemeClr val="tx1"/>
            </a:solidFill>
            <a:miter lim="800000"/>
            <a:headEnd/>
            <a:tailEnd/>
          </a:ln>
          <a:effectLst/>
        </p:spPr>
        <p:txBody>
          <a:bodyPr wrap="none" anchor="ctr"/>
          <a:lstStyle/>
          <a:p>
            <a:pPr algn="r" rtl="1"/>
            <a:endParaRPr lang="en-GB">
              <a:cs typeface="AL-Mateen" pitchFamily="2" charset="-78"/>
            </a:endParaRPr>
          </a:p>
        </p:txBody>
      </p:sp>
      <p:sp>
        <p:nvSpPr>
          <p:cNvPr id="69638" name="AutoShape 6"/>
          <p:cNvSpPr>
            <a:spLocks noChangeArrowheads="1"/>
          </p:cNvSpPr>
          <p:nvPr/>
        </p:nvSpPr>
        <p:spPr bwMode="auto">
          <a:xfrm>
            <a:off x="508000" y="1752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39" name="AutoShape 7"/>
          <p:cNvSpPr>
            <a:spLocks noChangeArrowheads="1"/>
          </p:cNvSpPr>
          <p:nvPr/>
        </p:nvSpPr>
        <p:spPr bwMode="auto">
          <a:xfrm>
            <a:off x="965200" y="1752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40" name="AutoShape 8"/>
          <p:cNvSpPr>
            <a:spLocks noChangeArrowheads="1"/>
          </p:cNvSpPr>
          <p:nvPr/>
        </p:nvSpPr>
        <p:spPr bwMode="auto">
          <a:xfrm>
            <a:off x="3632200" y="1752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41" name="AutoShape 9"/>
          <p:cNvSpPr>
            <a:spLocks noChangeArrowheads="1"/>
          </p:cNvSpPr>
          <p:nvPr/>
        </p:nvSpPr>
        <p:spPr bwMode="auto">
          <a:xfrm>
            <a:off x="3098800" y="1752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42" name="AutoShape 10"/>
          <p:cNvSpPr>
            <a:spLocks noChangeArrowheads="1"/>
          </p:cNvSpPr>
          <p:nvPr/>
        </p:nvSpPr>
        <p:spPr bwMode="auto">
          <a:xfrm>
            <a:off x="2565400" y="1752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43" name="AutoShape 11"/>
          <p:cNvSpPr>
            <a:spLocks noChangeArrowheads="1"/>
          </p:cNvSpPr>
          <p:nvPr/>
        </p:nvSpPr>
        <p:spPr bwMode="auto">
          <a:xfrm>
            <a:off x="2032000" y="1752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44" name="AutoShape 12"/>
          <p:cNvSpPr>
            <a:spLocks noChangeArrowheads="1"/>
          </p:cNvSpPr>
          <p:nvPr/>
        </p:nvSpPr>
        <p:spPr bwMode="auto">
          <a:xfrm>
            <a:off x="1498600" y="1752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45" name="AutoShape 13"/>
          <p:cNvSpPr>
            <a:spLocks noChangeArrowheads="1"/>
          </p:cNvSpPr>
          <p:nvPr/>
        </p:nvSpPr>
        <p:spPr bwMode="auto">
          <a:xfrm>
            <a:off x="736600" y="220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46" name="AutoShape 14"/>
          <p:cNvSpPr>
            <a:spLocks noChangeArrowheads="1"/>
          </p:cNvSpPr>
          <p:nvPr/>
        </p:nvSpPr>
        <p:spPr bwMode="auto">
          <a:xfrm>
            <a:off x="1193800" y="220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47" name="AutoShape 15"/>
          <p:cNvSpPr>
            <a:spLocks noChangeArrowheads="1"/>
          </p:cNvSpPr>
          <p:nvPr/>
        </p:nvSpPr>
        <p:spPr bwMode="auto">
          <a:xfrm>
            <a:off x="3860800" y="220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48" name="AutoShape 16"/>
          <p:cNvSpPr>
            <a:spLocks noChangeArrowheads="1"/>
          </p:cNvSpPr>
          <p:nvPr/>
        </p:nvSpPr>
        <p:spPr bwMode="auto">
          <a:xfrm>
            <a:off x="3327400" y="220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49" name="AutoShape 17"/>
          <p:cNvSpPr>
            <a:spLocks noChangeArrowheads="1"/>
          </p:cNvSpPr>
          <p:nvPr/>
        </p:nvSpPr>
        <p:spPr bwMode="auto">
          <a:xfrm>
            <a:off x="2794000" y="220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50" name="AutoShape 18"/>
          <p:cNvSpPr>
            <a:spLocks noChangeArrowheads="1"/>
          </p:cNvSpPr>
          <p:nvPr/>
        </p:nvSpPr>
        <p:spPr bwMode="auto">
          <a:xfrm>
            <a:off x="2260600" y="220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51" name="AutoShape 19"/>
          <p:cNvSpPr>
            <a:spLocks noChangeArrowheads="1"/>
          </p:cNvSpPr>
          <p:nvPr/>
        </p:nvSpPr>
        <p:spPr bwMode="auto">
          <a:xfrm>
            <a:off x="1727200" y="220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52" name="AutoShape 20"/>
          <p:cNvSpPr>
            <a:spLocks noChangeArrowheads="1"/>
          </p:cNvSpPr>
          <p:nvPr/>
        </p:nvSpPr>
        <p:spPr bwMode="auto">
          <a:xfrm>
            <a:off x="508000" y="2667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53" name="AutoShape 21"/>
          <p:cNvSpPr>
            <a:spLocks noChangeArrowheads="1"/>
          </p:cNvSpPr>
          <p:nvPr/>
        </p:nvSpPr>
        <p:spPr bwMode="auto">
          <a:xfrm>
            <a:off x="965200" y="2667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54" name="AutoShape 22"/>
          <p:cNvSpPr>
            <a:spLocks noChangeArrowheads="1"/>
          </p:cNvSpPr>
          <p:nvPr/>
        </p:nvSpPr>
        <p:spPr bwMode="auto">
          <a:xfrm>
            <a:off x="3632200" y="2667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55" name="AutoShape 23"/>
          <p:cNvSpPr>
            <a:spLocks noChangeArrowheads="1"/>
          </p:cNvSpPr>
          <p:nvPr/>
        </p:nvSpPr>
        <p:spPr bwMode="auto">
          <a:xfrm>
            <a:off x="3098800" y="2667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56" name="AutoShape 24"/>
          <p:cNvSpPr>
            <a:spLocks noChangeArrowheads="1"/>
          </p:cNvSpPr>
          <p:nvPr/>
        </p:nvSpPr>
        <p:spPr bwMode="auto">
          <a:xfrm>
            <a:off x="2565400" y="2667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57" name="AutoShape 25"/>
          <p:cNvSpPr>
            <a:spLocks noChangeArrowheads="1"/>
          </p:cNvSpPr>
          <p:nvPr/>
        </p:nvSpPr>
        <p:spPr bwMode="auto">
          <a:xfrm>
            <a:off x="2032000" y="2667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58" name="AutoShape 26"/>
          <p:cNvSpPr>
            <a:spLocks noChangeArrowheads="1"/>
          </p:cNvSpPr>
          <p:nvPr/>
        </p:nvSpPr>
        <p:spPr bwMode="auto">
          <a:xfrm>
            <a:off x="1498600" y="2667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59" name="AutoShape 27"/>
          <p:cNvSpPr>
            <a:spLocks noChangeArrowheads="1"/>
          </p:cNvSpPr>
          <p:nvPr/>
        </p:nvSpPr>
        <p:spPr bwMode="auto">
          <a:xfrm>
            <a:off x="736600" y="3124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60" name="AutoShape 28"/>
          <p:cNvSpPr>
            <a:spLocks noChangeArrowheads="1"/>
          </p:cNvSpPr>
          <p:nvPr/>
        </p:nvSpPr>
        <p:spPr bwMode="auto">
          <a:xfrm>
            <a:off x="1193800" y="3124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61" name="AutoShape 29"/>
          <p:cNvSpPr>
            <a:spLocks noChangeArrowheads="1"/>
          </p:cNvSpPr>
          <p:nvPr/>
        </p:nvSpPr>
        <p:spPr bwMode="auto">
          <a:xfrm>
            <a:off x="3860800" y="3124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62" name="AutoShape 30"/>
          <p:cNvSpPr>
            <a:spLocks noChangeArrowheads="1"/>
          </p:cNvSpPr>
          <p:nvPr/>
        </p:nvSpPr>
        <p:spPr bwMode="auto">
          <a:xfrm>
            <a:off x="3327400" y="3124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63" name="AutoShape 31"/>
          <p:cNvSpPr>
            <a:spLocks noChangeArrowheads="1"/>
          </p:cNvSpPr>
          <p:nvPr/>
        </p:nvSpPr>
        <p:spPr bwMode="auto">
          <a:xfrm>
            <a:off x="2794000" y="3124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64" name="AutoShape 32"/>
          <p:cNvSpPr>
            <a:spLocks noChangeArrowheads="1"/>
          </p:cNvSpPr>
          <p:nvPr/>
        </p:nvSpPr>
        <p:spPr bwMode="auto">
          <a:xfrm>
            <a:off x="2260600" y="3124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65" name="AutoShape 33"/>
          <p:cNvSpPr>
            <a:spLocks noChangeArrowheads="1"/>
          </p:cNvSpPr>
          <p:nvPr/>
        </p:nvSpPr>
        <p:spPr bwMode="auto">
          <a:xfrm>
            <a:off x="1727200" y="3124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66" name="AutoShape 34"/>
          <p:cNvSpPr>
            <a:spLocks noChangeArrowheads="1"/>
          </p:cNvSpPr>
          <p:nvPr/>
        </p:nvSpPr>
        <p:spPr bwMode="auto">
          <a:xfrm>
            <a:off x="508000" y="3581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67" name="AutoShape 35"/>
          <p:cNvSpPr>
            <a:spLocks noChangeArrowheads="1"/>
          </p:cNvSpPr>
          <p:nvPr/>
        </p:nvSpPr>
        <p:spPr bwMode="auto">
          <a:xfrm>
            <a:off x="965200" y="3581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68" name="AutoShape 36"/>
          <p:cNvSpPr>
            <a:spLocks noChangeArrowheads="1"/>
          </p:cNvSpPr>
          <p:nvPr/>
        </p:nvSpPr>
        <p:spPr bwMode="auto">
          <a:xfrm>
            <a:off x="3632200" y="3581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69" name="AutoShape 37"/>
          <p:cNvSpPr>
            <a:spLocks noChangeArrowheads="1"/>
          </p:cNvSpPr>
          <p:nvPr/>
        </p:nvSpPr>
        <p:spPr bwMode="auto">
          <a:xfrm>
            <a:off x="3098800" y="3581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70" name="AutoShape 38"/>
          <p:cNvSpPr>
            <a:spLocks noChangeArrowheads="1"/>
          </p:cNvSpPr>
          <p:nvPr/>
        </p:nvSpPr>
        <p:spPr bwMode="auto">
          <a:xfrm>
            <a:off x="2565400" y="3581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71" name="AutoShape 39"/>
          <p:cNvSpPr>
            <a:spLocks noChangeArrowheads="1"/>
          </p:cNvSpPr>
          <p:nvPr/>
        </p:nvSpPr>
        <p:spPr bwMode="auto">
          <a:xfrm>
            <a:off x="2032000" y="3581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72" name="AutoShape 40"/>
          <p:cNvSpPr>
            <a:spLocks noChangeArrowheads="1"/>
          </p:cNvSpPr>
          <p:nvPr/>
        </p:nvSpPr>
        <p:spPr bwMode="auto">
          <a:xfrm>
            <a:off x="1498600" y="3581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79" name="Rectangle 47" descr="Large confetti"/>
          <p:cNvSpPr>
            <a:spLocks noChangeArrowheads="1"/>
          </p:cNvSpPr>
          <p:nvPr/>
        </p:nvSpPr>
        <p:spPr bwMode="auto">
          <a:xfrm>
            <a:off x="609600" y="4495800"/>
            <a:ext cx="3581400" cy="1905000"/>
          </a:xfrm>
          <a:prstGeom prst="rect">
            <a:avLst/>
          </a:prstGeom>
          <a:noFill/>
          <a:ln w="28575">
            <a:solidFill>
              <a:schemeClr val="tx1"/>
            </a:solidFill>
            <a:miter lim="800000"/>
            <a:headEnd/>
            <a:tailEnd/>
          </a:ln>
          <a:effectLst/>
        </p:spPr>
        <p:txBody>
          <a:bodyPr wrap="none" anchor="ctr"/>
          <a:lstStyle/>
          <a:p>
            <a:pPr algn="r" rtl="1"/>
            <a:endParaRPr lang="en-GB">
              <a:cs typeface="AL-Mateen" pitchFamily="2" charset="-78"/>
            </a:endParaRPr>
          </a:p>
        </p:txBody>
      </p:sp>
      <p:sp>
        <p:nvSpPr>
          <p:cNvPr id="69680" name="AutoShape 48"/>
          <p:cNvSpPr>
            <a:spLocks noChangeArrowheads="1"/>
          </p:cNvSpPr>
          <p:nvPr/>
        </p:nvSpPr>
        <p:spPr bwMode="auto">
          <a:xfrm>
            <a:off x="609600" y="4495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81" name="AutoShape 49"/>
          <p:cNvSpPr>
            <a:spLocks noChangeArrowheads="1"/>
          </p:cNvSpPr>
          <p:nvPr/>
        </p:nvSpPr>
        <p:spPr bwMode="auto">
          <a:xfrm>
            <a:off x="1066800" y="4495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82" name="AutoShape 50"/>
          <p:cNvSpPr>
            <a:spLocks noChangeArrowheads="1"/>
          </p:cNvSpPr>
          <p:nvPr/>
        </p:nvSpPr>
        <p:spPr bwMode="auto">
          <a:xfrm>
            <a:off x="3352800" y="4495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83" name="AutoShape 51"/>
          <p:cNvSpPr>
            <a:spLocks noChangeArrowheads="1"/>
          </p:cNvSpPr>
          <p:nvPr/>
        </p:nvSpPr>
        <p:spPr bwMode="auto">
          <a:xfrm>
            <a:off x="2895600" y="4495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84" name="AutoShape 52"/>
          <p:cNvSpPr>
            <a:spLocks noChangeArrowheads="1"/>
          </p:cNvSpPr>
          <p:nvPr/>
        </p:nvSpPr>
        <p:spPr bwMode="auto">
          <a:xfrm>
            <a:off x="2438400" y="4495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85" name="AutoShape 53"/>
          <p:cNvSpPr>
            <a:spLocks noChangeArrowheads="1"/>
          </p:cNvSpPr>
          <p:nvPr/>
        </p:nvSpPr>
        <p:spPr bwMode="auto">
          <a:xfrm>
            <a:off x="1981200" y="4495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86" name="AutoShape 54"/>
          <p:cNvSpPr>
            <a:spLocks noChangeArrowheads="1"/>
          </p:cNvSpPr>
          <p:nvPr/>
        </p:nvSpPr>
        <p:spPr bwMode="auto">
          <a:xfrm>
            <a:off x="1524000" y="4495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87" name="AutoShape 55"/>
          <p:cNvSpPr>
            <a:spLocks noChangeArrowheads="1"/>
          </p:cNvSpPr>
          <p:nvPr/>
        </p:nvSpPr>
        <p:spPr bwMode="auto">
          <a:xfrm>
            <a:off x="838200" y="4800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88" name="AutoShape 56"/>
          <p:cNvSpPr>
            <a:spLocks noChangeArrowheads="1"/>
          </p:cNvSpPr>
          <p:nvPr/>
        </p:nvSpPr>
        <p:spPr bwMode="auto">
          <a:xfrm>
            <a:off x="1295400" y="4800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89" name="AutoShape 57"/>
          <p:cNvSpPr>
            <a:spLocks noChangeArrowheads="1"/>
          </p:cNvSpPr>
          <p:nvPr/>
        </p:nvSpPr>
        <p:spPr bwMode="auto">
          <a:xfrm>
            <a:off x="3581400" y="4800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90" name="AutoShape 58"/>
          <p:cNvSpPr>
            <a:spLocks noChangeArrowheads="1"/>
          </p:cNvSpPr>
          <p:nvPr/>
        </p:nvSpPr>
        <p:spPr bwMode="auto">
          <a:xfrm>
            <a:off x="3124200" y="4800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91" name="AutoShape 59"/>
          <p:cNvSpPr>
            <a:spLocks noChangeArrowheads="1"/>
          </p:cNvSpPr>
          <p:nvPr/>
        </p:nvSpPr>
        <p:spPr bwMode="auto">
          <a:xfrm>
            <a:off x="2667000" y="4800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92" name="AutoShape 60"/>
          <p:cNvSpPr>
            <a:spLocks noChangeArrowheads="1"/>
          </p:cNvSpPr>
          <p:nvPr/>
        </p:nvSpPr>
        <p:spPr bwMode="auto">
          <a:xfrm>
            <a:off x="2209800" y="4800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93" name="AutoShape 61"/>
          <p:cNvSpPr>
            <a:spLocks noChangeArrowheads="1"/>
          </p:cNvSpPr>
          <p:nvPr/>
        </p:nvSpPr>
        <p:spPr bwMode="auto">
          <a:xfrm>
            <a:off x="1752600" y="4800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94" name="AutoShape 62"/>
          <p:cNvSpPr>
            <a:spLocks noChangeArrowheads="1"/>
          </p:cNvSpPr>
          <p:nvPr/>
        </p:nvSpPr>
        <p:spPr bwMode="auto">
          <a:xfrm>
            <a:off x="609600" y="5105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95" name="AutoShape 63"/>
          <p:cNvSpPr>
            <a:spLocks noChangeArrowheads="1"/>
          </p:cNvSpPr>
          <p:nvPr/>
        </p:nvSpPr>
        <p:spPr bwMode="auto">
          <a:xfrm>
            <a:off x="1066800" y="5105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96" name="AutoShape 64"/>
          <p:cNvSpPr>
            <a:spLocks noChangeArrowheads="1"/>
          </p:cNvSpPr>
          <p:nvPr/>
        </p:nvSpPr>
        <p:spPr bwMode="auto">
          <a:xfrm>
            <a:off x="3352800" y="5105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97" name="AutoShape 65"/>
          <p:cNvSpPr>
            <a:spLocks noChangeArrowheads="1"/>
          </p:cNvSpPr>
          <p:nvPr/>
        </p:nvSpPr>
        <p:spPr bwMode="auto">
          <a:xfrm>
            <a:off x="2895600" y="5105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98" name="AutoShape 66"/>
          <p:cNvSpPr>
            <a:spLocks noChangeArrowheads="1"/>
          </p:cNvSpPr>
          <p:nvPr/>
        </p:nvSpPr>
        <p:spPr bwMode="auto">
          <a:xfrm>
            <a:off x="2438400" y="5105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699" name="AutoShape 67"/>
          <p:cNvSpPr>
            <a:spLocks noChangeArrowheads="1"/>
          </p:cNvSpPr>
          <p:nvPr/>
        </p:nvSpPr>
        <p:spPr bwMode="auto">
          <a:xfrm>
            <a:off x="1981200" y="5105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00" name="AutoShape 68"/>
          <p:cNvSpPr>
            <a:spLocks noChangeArrowheads="1"/>
          </p:cNvSpPr>
          <p:nvPr/>
        </p:nvSpPr>
        <p:spPr bwMode="auto">
          <a:xfrm>
            <a:off x="1524000" y="5105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15" name="AutoShape 83"/>
          <p:cNvSpPr>
            <a:spLocks noChangeArrowheads="1"/>
          </p:cNvSpPr>
          <p:nvPr/>
        </p:nvSpPr>
        <p:spPr bwMode="auto">
          <a:xfrm>
            <a:off x="838200" y="5410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16" name="AutoShape 84"/>
          <p:cNvSpPr>
            <a:spLocks noChangeArrowheads="1"/>
          </p:cNvSpPr>
          <p:nvPr/>
        </p:nvSpPr>
        <p:spPr bwMode="auto">
          <a:xfrm>
            <a:off x="1295400" y="5410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17" name="AutoShape 85"/>
          <p:cNvSpPr>
            <a:spLocks noChangeArrowheads="1"/>
          </p:cNvSpPr>
          <p:nvPr/>
        </p:nvSpPr>
        <p:spPr bwMode="auto">
          <a:xfrm>
            <a:off x="3581400" y="5410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18" name="AutoShape 86"/>
          <p:cNvSpPr>
            <a:spLocks noChangeArrowheads="1"/>
          </p:cNvSpPr>
          <p:nvPr/>
        </p:nvSpPr>
        <p:spPr bwMode="auto">
          <a:xfrm>
            <a:off x="3124200" y="5410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19" name="AutoShape 87"/>
          <p:cNvSpPr>
            <a:spLocks noChangeArrowheads="1"/>
          </p:cNvSpPr>
          <p:nvPr/>
        </p:nvSpPr>
        <p:spPr bwMode="auto">
          <a:xfrm>
            <a:off x="2667000" y="5410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20" name="AutoShape 88"/>
          <p:cNvSpPr>
            <a:spLocks noChangeArrowheads="1"/>
          </p:cNvSpPr>
          <p:nvPr/>
        </p:nvSpPr>
        <p:spPr bwMode="auto">
          <a:xfrm>
            <a:off x="2209800" y="5410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21" name="AutoShape 89"/>
          <p:cNvSpPr>
            <a:spLocks noChangeArrowheads="1"/>
          </p:cNvSpPr>
          <p:nvPr/>
        </p:nvSpPr>
        <p:spPr bwMode="auto">
          <a:xfrm>
            <a:off x="1752600" y="5410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22" name="AutoShape 90"/>
          <p:cNvSpPr>
            <a:spLocks noChangeArrowheads="1"/>
          </p:cNvSpPr>
          <p:nvPr/>
        </p:nvSpPr>
        <p:spPr bwMode="auto">
          <a:xfrm>
            <a:off x="1066800" y="5715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23" name="AutoShape 91"/>
          <p:cNvSpPr>
            <a:spLocks noChangeArrowheads="1"/>
          </p:cNvSpPr>
          <p:nvPr/>
        </p:nvSpPr>
        <p:spPr bwMode="auto">
          <a:xfrm>
            <a:off x="1524000" y="5715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24" name="AutoShape 92"/>
          <p:cNvSpPr>
            <a:spLocks noChangeArrowheads="1"/>
          </p:cNvSpPr>
          <p:nvPr/>
        </p:nvSpPr>
        <p:spPr bwMode="auto">
          <a:xfrm>
            <a:off x="3810000" y="5715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25" name="AutoShape 93"/>
          <p:cNvSpPr>
            <a:spLocks noChangeArrowheads="1"/>
          </p:cNvSpPr>
          <p:nvPr/>
        </p:nvSpPr>
        <p:spPr bwMode="auto">
          <a:xfrm>
            <a:off x="3352800" y="5715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26" name="AutoShape 94"/>
          <p:cNvSpPr>
            <a:spLocks noChangeArrowheads="1"/>
          </p:cNvSpPr>
          <p:nvPr/>
        </p:nvSpPr>
        <p:spPr bwMode="auto">
          <a:xfrm>
            <a:off x="2895600" y="5715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27" name="AutoShape 95"/>
          <p:cNvSpPr>
            <a:spLocks noChangeArrowheads="1"/>
          </p:cNvSpPr>
          <p:nvPr/>
        </p:nvSpPr>
        <p:spPr bwMode="auto">
          <a:xfrm>
            <a:off x="2438400" y="5715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28" name="AutoShape 96"/>
          <p:cNvSpPr>
            <a:spLocks noChangeArrowheads="1"/>
          </p:cNvSpPr>
          <p:nvPr/>
        </p:nvSpPr>
        <p:spPr bwMode="auto">
          <a:xfrm>
            <a:off x="1981200" y="5715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29" name="AutoShape 97"/>
          <p:cNvSpPr>
            <a:spLocks noChangeArrowheads="1"/>
          </p:cNvSpPr>
          <p:nvPr/>
        </p:nvSpPr>
        <p:spPr bwMode="auto">
          <a:xfrm>
            <a:off x="838200" y="601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30" name="AutoShape 98"/>
          <p:cNvSpPr>
            <a:spLocks noChangeArrowheads="1"/>
          </p:cNvSpPr>
          <p:nvPr/>
        </p:nvSpPr>
        <p:spPr bwMode="auto">
          <a:xfrm>
            <a:off x="1295400" y="601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31" name="AutoShape 99"/>
          <p:cNvSpPr>
            <a:spLocks noChangeArrowheads="1"/>
          </p:cNvSpPr>
          <p:nvPr/>
        </p:nvSpPr>
        <p:spPr bwMode="auto">
          <a:xfrm>
            <a:off x="3581400" y="601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32" name="AutoShape 100"/>
          <p:cNvSpPr>
            <a:spLocks noChangeArrowheads="1"/>
          </p:cNvSpPr>
          <p:nvPr/>
        </p:nvSpPr>
        <p:spPr bwMode="auto">
          <a:xfrm>
            <a:off x="3124200" y="601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33" name="AutoShape 101"/>
          <p:cNvSpPr>
            <a:spLocks noChangeArrowheads="1"/>
          </p:cNvSpPr>
          <p:nvPr/>
        </p:nvSpPr>
        <p:spPr bwMode="auto">
          <a:xfrm>
            <a:off x="2667000" y="601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34" name="AutoShape 102"/>
          <p:cNvSpPr>
            <a:spLocks noChangeArrowheads="1"/>
          </p:cNvSpPr>
          <p:nvPr/>
        </p:nvSpPr>
        <p:spPr bwMode="auto">
          <a:xfrm>
            <a:off x="2209800" y="601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35" name="AutoShape 103"/>
          <p:cNvSpPr>
            <a:spLocks noChangeArrowheads="1"/>
          </p:cNvSpPr>
          <p:nvPr/>
        </p:nvSpPr>
        <p:spPr bwMode="auto">
          <a:xfrm>
            <a:off x="1752600" y="6019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36" name="AutoShape 104"/>
          <p:cNvSpPr>
            <a:spLocks noChangeArrowheads="1"/>
          </p:cNvSpPr>
          <p:nvPr/>
        </p:nvSpPr>
        <p:spPr bwMode="auto">
          <a:xfrm>
            <a:off x="3810000" y="5105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37" name="AutoShape 105"/>
          <p:cNvSpPr>
            <a:spLocks noChangeArrowheads="1"/>
          </p:cNvSpPr>
          <p:nvPr/>
        </p:nvSpPr>
        <p:spPr bwMode="auto">
          <a:xfrm>
            <a:off x="3810000" y="4495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69738" name="AutoShape 106"/>
          <p:cNvSpPr>
            <a:spLocks noChangeArrowheads="1"/>
          </p:cNvSpPr>
          <p:nvPr/>
        </p:nvSpPr>
        <p:spPr bwMode="auto">
          <a:xfrm>
            <a:off x="609600" y="5715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88" name="Slide Number Placeholder 87"/>
          <p:cNvSpPr>
            <a:spLocks noGrp="1"/>
          </p:cNvSpPr>
          <p:nvPr>
            <p:ph type="sldNum" sz="quarter" idx="12"/>
          </p:nvPr>
        </p:nvSpPr>
        <p:spPr/>
        <p:txBody>
          <a:bodyPr/>
          <a:lstStyle/>
          <a:p>
            <a:fld id="{443D7E68-DB3D-44EC-82D5-6F8F2CCED9E4}" type="slidenum">
              <a:rPr lang="ar-SA" smtClean="0"/>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r" rtl="1"/>
            <a:r>
              <a:rPr lang="ar-KW" dirty="0">
                <a:solidFill>
                  <a:schemeClr val="tx1"/>
                </a:solidFill>
                <a:cs typeface="AL-Mateen" pitchFamily="2" charset="-78"/>
              </a:rPr>
              <a:t>ما هو الفرق بين المسامية والنفاذية؟</a:t>
            </a:r>
            <a:endParaRPr lang="en-US" dirty="0">
              <a:solidFill>
                <a:schemeClr val="tx1"/>
              </a:solidFill>
              <a:cs typeface="AL-Mateen" pitchFamily="2" charset="-78"/>
            </a:endParaRPr>
          </a:p>
        </p:txBody>
      </p:sp>
      <p:sp>
        <p:nvSpPr>
          <p:cNvPr id="70659" name="Rectangle 3"/>
          <p:cNvSpPr>
            <a:spLocks noGrp="1" noChangeArrowheads="1"/>
          </p:cNvSpPr>
          <p:nvPr>
            <p:ph type="body" sz="half" idx="2"/>
          </p:nvPr>
        </p:nvSpPr>
        <p:spPr>
          <a:xfrm>
            <a:off x="4495800" y="1600200"/>
            <a:ext cx="4495800" cy="4495800"/>
          </a:xfrm>
        </p:spPr>
        <p:txBody>
          <a:bodyPr/>
          <a:lstStyle/>
          <a:p>
            <a:pPr algn="r" rtl="1">
              <a:buFontTx/>
              <a:buNone/>
            </a:pPr>
            <a:r>
              <a:rPr lang="ar-KW" sz="2800" b="1" dirty="0">
                <a:solidFill>
                  <a:schemeClr val="tx1"/>
                </a:solidFill>
                <a:latin typeface="Times New Roman" pitchFamily="18" charset="0"/>
                <a:cs typeface="Times New Roman" pitchFamily="18" charset="0"/>
              </a:rPr>
              <a:t>2</a:t>
            </a:r>
            <a:r>
              <a:rPr lang="ar-SA" sz="2800" b="1" dirty="0">
                <a:solidFill>
                  <a:schemeClr val="tx1"/>
                </a:solidFill>
                <a:latin typeface="Times New Roman" pitchFamily="18" charset="0"/>
                <a:cs typeface="Times New Roman" pitchFamily="18" charset="0"/>
              </a:rPr>
              <a:t>. </a:t>
            </a:r>
            <a:r>
              <a:rPr lang="ar-SA" sz="2800" b="1" dirty="0">
                <a:solidFill>
                  <a:schemeClr val="tx1"/>
                </a:solidFill>
                <a:cs typeface="AL-Mateen" pitchFamily="2" charset="-78"/>
              </a:rPr>
              <a:t>النفاذية </a:t>
            </a:r>
            <a:r>
              <a:rPr lang="en-US" sz="2800" b="1" dirty="0">
                <a:solidFill>
                  <a:schemeClr val="tx1"/>
                </a:solidFill>
                <a:latin typeface="Times New Roman" pitchFamily="18" charset="0"/>
                <a:cs typeface="AL-Mateen" pitchFamily="2" charset="-78"/>
              </a:rPr>
              <a:t>Permeability</a:t>
            </a:r>
            <a:r>
              <a:rPr lang="ar-SA" sz="2800" b="1" dirty="0">
                <a:solidFill>
                  <a:schemeClr val="tx1"/>
                </a:solidFill>
                <a:cs typeface="AL-Mateen" pitchFamily="2" charset="-78"/>
              </a:rPr>
              <a:t> .</a:t>
            </a:r>
          </a:p>
          <a:p>
            <a:pPr algn="r" rtl="1">
              <a:buFontTx/>
              <a:buNone/>
            </a:pPr>
            <a:r>
              <a:rPr lang="ar-KW" sz="2800" b="1" dirty="0">
                <a:solidFill>
                  <a:schemeClr val="tx1"/>
                </a:solidFill>
                <a:cs typeface="AL-Mateen" pitchFamily="2" charset="-78"/>
              </a:rPr>
              <a:t>	</a:t>
            </a:r>
            <a:r>
              <a:rPr lang="ar-SA" sz="2800" b="1" dirty="0">
                <a:solidFill>
                  <a:schemeClr val="tx1"/>
                </a:solidFill>
                <a:cs typeface="AL-Mateen" pitchFamily="2" charset="-78"/>
              </a:rPr>
              <a:t>وهي قابلية الصخور لجريان السوائل من خلال فراغاتها، وتعتمد على:-</a:t>
            </a:r>
          </a:p>
          <a:p>
            <a:pPr algn="r" rtl="1">
              <a:buFontTx/>
              <a:buNone/>
            </a:pPr>
            <a:r>
              <a:rPr lang="ar-SA" sz="2800" b="1" dirty="0">
                <a:solidFill>
                  <a:schemeClr val="tx1"/>
                </a:solidFill>
                <a:cs typeface="AL-Mateen" pitchFamily="2" charset="-78"/>
              </a:rPr>
              <a:t>	. خصائص السائل (اللزوجة والكثافة).</a:t>
            </a:r>
          </a:p>
          <a:p>
            <a:pPr algn="r" rtl="1">
              <a:buFontTx/>
              <a:buNone/>
            </a:pPr>
            <a:r>
              <a:rPr lang="ar-SA" sz="2800" b="1" dirty="0">
                <a:solidFill>
                  <a:schemeClr val="tx1"/>
                </a:solidFill>
                <a:cs typeface="AL-Mateen" pitchFamily="2" charset="-78"/>
              </a:rPr>
              <a:t>	. حجم الحبيبات و شكل الحبيبات.</a:t>
            </a:r>
          </a:p>
          <a:p>
            <a:pPr algn="r" rtl="1">
              <a:buFontTx/>
              <a:buNone/>
            </a:pPr>
            <a:r>
              <a:rPr lang="ar-SA" sz="2800" b="1" dirty="0">
                <a:solidFill>
                  <a:schemeClr val="tx1"/>
                </a:solidFill>
                <a:cs typeface="AL-Mateen" pitchFamily="2" charset="-78"/>
              </a:rPr>
              <a:t>	. الضغط الواقع على السائل.</a:t>
            </a:r>
            <a:r>
              <a:rPr lang="en-US" sz="2800" b="1" dirty="0">
                <a:solidFill>
                  <a:schemeClr val="tx1"/>
                </a:solidFill>
                <a:cs typeface="AL-Mateen" pitchFamily="2" charset="-78"/>
              </a:rPr>
              <a:t> </a:t>
            </a:r>
          </a:p>
          <a:p>
            <a:pPr algn="r" rtl="1"/>
            <a:endParaRPr lang="en-US" sz="2800" b="1" dirty="0">
              <a:solidFill>
                <a:schemeClr val="tx1"/>
              </a:solidFill>
              <a:cs typeface="AL-Mateen" pitchFamily="2" charset="-78"/>
            </a:endParaRPr>
          </a:p>
        </p:txBody>
      </p:sp>
      <p:sp>
        <p:nvSpPr>
          <p:cNvPr id="70661" name="Rectangle 5" descr="Large confetti"/>
          <p:cNvSpPr>
            <a:spLocks noChangeArrowheads="1"/>
          </p:cNvSpPr>
          <p:nvPr/>
        </p:nvSpPr>
        <p:spPr bwMode="auto">
          <a:xfrm>
            <a:off x="508000" y="1981200"/>
            <a:ext cx="3886200" cy="2362200"/>
          </a:xfrm>
          <a:prstGeom prst="rect">
            <a:avLst/>
          </a:prstGeom>
          <a:noFill/>
          <a:ln w="28575">
            <a:solidFill>
              <a:schemeClr val="tx1"/>
            </a:solidFill>
            <a:miter lim="800000"/>
            <a:headEnd/>
            <a:tailEnd/>
          </a:ln>
          <a:effectLst/>
        </p:spPr>
        <p:txBody>
          <a:bodyPr wrap="none" anchor="ctr"/>
          <a:lstStyle/>
          <a:p>
            <a:pPr algn="r" rtl="1"/>
            <a:endParaRPr lang="en-GB">
              <a:cs typeface="AL-Mateen" pitchFamily="2" charset="-78"/>
            </a:endParaRPr>
          </a:p>
        </p:txBody>
      </p:sp>
      <p:sp>
        <p:nvSpPr>
          <p:cNvPr id="70662" name="AutoShape 6"/>
          <p:cNvSpPr>
            <a:spLocks noChangeArrowheads="1"/>
          </p:cNvSpPr>
          <p:nvPr/>
        </p:nvSpPr>
        <p:spPr bwMode="auto">
          <a:xfrm>
            <a:off x="584200" y="2057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63" name="AutoShape 7"/>
          <p:cNvSpPr>
            <a:spLocks noChangeArrowheads="1"/>
          </p:cNvSpPr>
          <p:nvPr/>
        </p:nvSpPr>
        <p:spPr bwMode="auto">
          <a:xfrm>
            <a:off x="1041400" y="2057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64" name="AutoShape 8"/>
          <p:cNvSpPr>
            <a:spLocks noChangeArrowheads="1"/>
          </p:cNvSpPr>
          <p:nvPr/>
        </p:nvSpPr>
        <p:spPr bwMode="auto">
          <a:xfrm>
            <a:off x="3708400" y="2057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65" name="AutoShape 9"/>
          <p:cNvSpPr>
            <a:spLocks noChangeArrowheads="1"/>
          </p:cNvSpPr>
          <p:nvPr/>
        </p:nvSpPr>
        <p:spPr bwMode="auto">
          <a:xfrm>
            <a:off x="3175000" y="2057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66" name="AutoShape 10"/>
          <p:cNvSpPr>
            <a:spLocks noChangeArrowheads="1"/>
          </p:cNvSpPr>
          <p:nvPr/>
        </p:nvSpPr>
        <p:spPr bwMode="auto">
          <a:xfrm>
            <a:off x="2641600" y="2057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67" name="AutoShape 11"/>
          <p:cNvSpPr>
            <a:spLocks noChangeArrowheads="1"/>
          </p:cNvSpPr>
          <p:nvPr/>
        </p:nvSpPr>
        <p:spPr bwMode="auto">
          <a:xfrm>
            <a:off x="2108200" y="2057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68" name="AutoShape 12"/>
          <p:cNvSpPr>
            <a:spLocks noChangeArrowheads="1"/>
          </p:cNvSpPr>
          <p:nvPr/>
        </p:nvSpPr>
        <p:spPr bwMode="auto">
          <a:xfrm>
            <a:off x="1574800" y="20574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69" name="AutoShape 13"/>
          <p:cNvSpPr>
            <a:spLocks noChangeArrowheads="1"/>
          </p:cNvSpPr>
          <p:nvPr/>
        </p:nvSpPr>
        <p:spPr bwMode="auto">
          <a:xfrm>
            <a:off x="812800" y="2514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70" name="AutoShape 14"/>
          <p:cNvSpPr>
            <a:spLocks noChangeArrowheads="1"/>
          </p:cNvSpPr>
          <p:nvPr/>
        </p:nvSpPr>
        <p:spPr bwMode="auto">
          <a:xfrm>
            <a:off x="1270000" y="2514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71" name="AutoShape 15"/>
          <p:cNvSpPr>
            <a:spLocks noChangeArrowheads="1"/>
          </p:cNvSpPr>
          <p:nvPr/>
        </p:nvSpPr>
        <p:spPr bwMode="auto">
          <a:xfrm>
            <a:off x="3937000" y="2514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72" name="AutoShape 16"/>
          <p:cNvSpPr>
            <a:spLocks noChangeArrowheads="1"/>
          </p:cNvSpPr>
          <p:nvPr/>
        </p:nvSpPr>
        <p:spPr bwMode="auto">
          <a:xfrm>
            <a:off x="3403600" y="2514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73" name="AutoShape 17"/>
          <p:cNvSpPr>
            <a:spLocks noChangeArrowheads="1"/>
          </p:cNvSpPr>
          <p:nvPr/>
        </p:nvSpPr>
        <p:spPr bwMode="auto">
          <a:xfrm>
            <a:off x="2870200" y="2514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74" name="AutoShape 18"/>
          <p:cNvSpPr>
            <a:spLocks noChangeArrowheads="1"/>
          </p:cNvSpPr>
          <p:nvPr/>
        </p:nvSpPr>
        <p:spPr bwMode="auto">
          <a:xfrm>
            <a:off x="2336800" y="2514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75" name="AutoShape 19"/>
          <p:cNvSpPr>
            <a:spLocks noChangeArrowheads="1"/>
          </p:cNvSpPr>
          <p:nvPr/>
        </p:nvSpPr>
        <p:spPr bwMode="auto">
          <a:xfrm>
            <a:off x="1803400" y="25146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76" name="AutoShape 20"/>
          <p:cNvSpPr>
            <a:spLocks noChangeArrowheads="1"/>
          </p:cNvSpPr>
          <p:nvPr/>
        </p:nvSpPr>
        <p:spPr bwMode="auto">
          <a:xfrm>
            <a:off x="584200" y="2971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77" name="AutoShape 21"/>
          <p:cNvSpPr>
            <a:spLocks noChangeArrowheads="1"/>
          </p:cNvSpPr>
          <p:nvPr/>
        </p:nvSpPr>
        <p:spPr bwMode="auto">
          <a:xfrm>
            <a:off x="1041400" y="2971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78" name="AutoShape 22"/>
          <p:cNvSpPr>
            <a:spLocks noChangeArrowheads="1"/>
          </p:cNvSpPr>
          <p:nvPr/>
        </p:nvSpPr>
        <p:spPr bwMode="auto">
          <a:xfrm>
            <a:off x="3708400" y="2971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79" name="AutoShape 23"/>
          <p:cNvSpPr>
            <a:spLocks noChangeArrowheads="1"/>
          </p:cNvSpPr>
          <p:nvPr/>
        </p:nvSpPr>
        <p:spPr bwMode="auto">
          <a:xfrm>
            <a:off x="3175000" y="2971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80" name="AutoShape 24"/>
          <p:cNvSpPr>
            <a:spLocks noChangeArrowheads="1"/>
          </p:cNvSpPr>
          <p:nvPr/>
        </p:nvSpPr>
        <p:spPr bwMode="auto">
          <a:xfrm>
            <a:off x="2641600" y="2971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81" name="AutoShape 25"/>
          <p:cNvSpPr>
            <a:spLocks noChangeArrowheads="1"/>
          </p:cNvSpPr>
          <p:nvPr/>
        </p:nvSpPr>
        <p:spPr bwMode="auto">
          <a:xfrm>
            <a:off x="2108200" y="2971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82" name="AutoShape 26"/>
          <p:cNvSpPr>
            <a:spLocks noChangeArrowheads="1"/>
          </p:cNvSpPr>
          <p:nvPr/>
        </p:nvSpPr>
        <p:spPr bwMode="auto">
          <a:xfrm>
            <a:off x="1574800" y="29718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83" name="AutoShape 27"/>
          <p:cNvSpPr>
            <a:spLocks noChangeArrowheads="1"/>
          </p:cNvSpPr>
          <p:nvPr/>
        </p:nvSpPr>
        <p:spPr bwMode="auto">
          <a:xfrm>
            <a:off x="812800" y="3429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84" name="AutoShape 28"/>
          <p:cNvSpPr>
            <a:spLocks noChangeArrowheads="1"/>
          </p:cNvSpPr>
          <p:nvPr/>
        </p:nvSpPr>
        <p:spPr bwMode="auto">
          <a:xfrm>
            <a:off x="1270000" y="3429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85" name="AutoShape 29"/>
          <p:cNvSpPr>
            <a:spLocks noChangeArrowheads="1"/>
          </p:cNvSpPr>
          <p:nvPr/>
        </p:nvSpPr>
        <p:spPr bwMode="auto">
          <a:xfrm>
            <a:off x="3937000" y="3429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86" name="AutoShape 30"/>
          <p:cNvSpPr>
            <a:spLocks noChangeArrowheads="1"/>
          </p:cNvSpPr>
          <p:nvPr/>
        </p:nvSpPr>
        <p:spPr bwMode="auto">
          <a:xfrm>
            <a:off x="3403600" y="3429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87" name="AutoShape 31"/>
          <p:cNvSpPr>
            <a:spLocks noChangeArrowheads="1"/>
          </p:cNvSpPr>
          <p:nvPr/>
        </p:nvSpPr>
        <p:spPr bwMode="auto">
          <a:xfrm>
            <a:off x="2870200" y="3429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88" name="AutoShape 32"/>
          <p:cNvSpPr>
            <a:spLocks noChangeArrowheads="1"/>
          </p:cNvSpPr>
          <p:nvPr/>
        </p:nvSpPr>
        <p:spPr bwMode="auto">
          <a:xfrm>
            <a:off x="2336800" y="3429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89" name="AutoShape 33"/>
          <p:cNvSpPr>
            <a:spLocks noChangeArrowheads="1"/>
          </p:cNvSpPr>
          <p:nvPr/>
        </p:nvSpPr>
        <p:spPr bwMode="auto">
          <a:xfrm>
            <a:off x="1803400" y="34290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90" name="AutoShape 34"/>
          <p:cNvSpPr>
            <a:spLocks noChangeArrowheads="1"/>
          </p:cNvSpPr>
          <p:nvPr/>
        </p:nvSpPr>
        <p:spPr bwMode="auto">
          <a:xfrm>
            <a:off x="584200" y="3886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91" name="AutoShape 35"/>
          <p:cNvSpPr>
            <a:spLocks noChangeArrowheads="1"/>
          </p:cNvSpPr>
          <p:nvPr/>
        </p:nvSpPr>
        <p:spPr bwMode="auto">
          <a:xfrm>
            <a:off x="1041400" y="3886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92" name="AutoShape 36"/>
          <p:cNvSpPr>
            <a:spLocks noChangeArrowheads="1"/>
          </p:cNvSpPr>
          <p:nvPr/>
        </p:nvSpPr>
        <p:spPr bwMode="auto">
          <a:xfrm>
            <a:off x="3708400" y="3886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93" name="AutoShape 37"/>
          <p:cNvSpPr>
            <a:spLocks noChangeArrowheads="1"/>
          </p:cNvSpPr>
          <p:nvPr/>
        </p:nvSpPr>
        <p:spPr bwMode="auto">
          <a:xfrm>
            <a:off x="3175000" y="3886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94" name="AutoShape 38"/>
          <p:cNvSpPr>
            <a:spLocks noChangeArrowheads="1"/>
          </p:cNvSpPr>
          <p:nvPr/>
        </p:nvSpPr>
        <p:spPr bwMode="auto">
          <a:xfrm>
            <a:off x="2641600" y="3886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95" name="AutoShape 39"/>
          <p:cNvSpPr>
            <a:spLocks noChangeArrowheads="1"/>
          </p:cNvSpPr>
          <p:nvPr/>
        </p:nvSpPr>
        <p:spPr bwMode="auto">
          <a:xfrm>
            <a:off x="2108200" y="3886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96" name="AutoShape 40"/>
          <p:cNvSpPr>
            <a:spLocks noChangeArrowheads="1"/>
          </p:cNvSpPr>
          <p:nvPr/>
        </p:nvSpPr>
        <p:spPr bwMode="auto">
          <a:xfrm>
            <a:off x="1574800" y="3886200"/>
            <a:ext cx="381000" cy="381000"/>
          </a:xfrm>
          <a:prstGeom prst="flowChartConnector">
            <a:avLst/>
          </a:prstGeom>
          <a:solidFill>
            <a:srgbClr val="FFFF00"/>
          </a:solidFill>
          <a:ln w="9525">
            <a:solidFill>
              <a:schemeClr val="tx1"/>
            </a:solidFill>
            <a:round/>
            <a:headEnd/>
            <a:tailEnd/>
          </a:ln>
          <a:effectLst/>
        </p:spPr>
        <p:txBody>
          <a:bodyPr wrap="none" anchor="ctr"/>
          <a:lstStyle/>
          <a:p>
            <a:pPr algn="r" rtl="1"/>
            <a:endParaRPr lang="en-GB">
              <a:cs typeface="AL-Mateen" pitchFamily="2" charset="-78"/>
            </a:endParaRPr>
          </a:p>
        </p:txBody>
      </p:sp>
      <p:sp>
        <p:nvSpPr>
          <p:cNvPr id="70698" name="Freeform 42"/>
          <p:cNvSpPr>
            <a:spLocks/>
          </p:cNvSpPr>
          <p:nvPr/>
        </p:nvSpPr>
        <p:spPr bwMode="auto">
          <a:xfrm>
            <a:off x="622300" y="2384425"/>
            <a:ext cx="3683000" cy="193675"/>
          </a:xfrm>
          <a:custGeom>
            <a:avLst/>
            <a:gdLst/>
            <a:ahLst/>
            <a:cxnLst>
              <a:cxn ang="0">
                <a:pos x="0" y="122"/>
              </a:cxn>
              <a:cxn ang="0">
                <a:pos x="136" y="74"/>
              </a:cxn>
              <a:cxn ang="0">
                <a:pos x="184" y="42"/>
              </a:cxn>
              <a:cxn ang="0">
                <a:pos x="440" y="66"/>
              </a:cxn>
              <a:cxn ang="0">
                <a:pos x="512" y="58"/>
              </a:cxn>
              <a:cxn ang="0">
                <a:pos x="528" y="34"/>
              </a:cxn>
              <a:cxn ang="0">
                <a:pos x="552" y="26"/>
              </a:cxn>
              <a:cxn ang="0">
                <a:pos x="656" y="58"/>
              </a:cxn>
              <a:cxn ang="0">
                <a:pos x="880" y="50"/>
              </a:cxn>
              <a:cxn ang="0">
                <a:pos x="936" y="58"/>
              </a:cxn>
              <a:cxn ang="0">
                <a:pos x="984" y="90"/>
              </a:cxn>
              <a:cxn ang="0">
                <a:pos x="1128" y="82"/>
              </a:cxn>
              <a:cxn ang="0">
                <a:pos x="1152" y="74"/>
              </a:cxn>
              <a:cxn ang="0">
                <a:pos x="1184" y="26"/>
              </a:cxn>
              <a:cxn ang="0">
                <a:pos x="1328" y="66"/>
              </a:cxn>
              <a:cxn ang="0">
                <a:pos x="1496" y="58"/>
              </a:cxn>
              <a:cxn ang="0">
                <a:pos x="1528" y="10"/>
              </a:cxn>
              <a:cxn ang="0">
                <a:pos x="1552" y="2"/>
              </a:cxn>
              <a:cxn ang="0">
                <a:pos x="1640" y="58"/>
              </a:cxn>
              <a:cxn ang="0">
                <a:pos x="1800" y="50"/>
              </a:cxn>
              <a:cxn ang="0">
                <a:pos x="1880" y="26"/>
              </a:cxn>
              <a:cxn ang="0">
                <a:pos x="1952" y="58"/>
              </a:cxn>
              <a:cxn ang="0">
                <a:pos x="2216" y="42"/>
              </a:cxn>
              <a:cxn ang="0">
                <a:pos x="2264" y="26"/>
              </a:cxn>
              <a:cxn ang="0">
                <a:pos x="2320" y="42"/>
              </a:cxn>
            </a:cxnLst>
            <a:rect l="0" t="0" r="r" b="b"/>
            <a:pathLst>
              <a:path w="2320" h="122">
                <a:moveTo>
                  <a:pt x="0" y="122"/>
                </a:moveTo>
                <a:cubicBezTo>
                  <a:pt x="51" y="112"/>
                  <a:pt x="87" y="90"/>
                  <a:pt x="136" y="74"/>
                </a:cubicBezTo>
                <a:cubicBezTo>
                  <a:pt x="154" y="68"/>
                  <a:pt x="184" y="42"/>
                  <a:pt x="184" y="42"/>
                </a:cubicBezTo>
                <a:cubicBezTo>
                  <a:pt x="259" y="46"/>
                  <a:pt x="363" y="40"/>
                  <a:pt x="440" y="66"/>
                </a:cubicBezTo>
                <a:cubicBezTo>
                  <a:pt x="464" y="63"/>
                  <a:pt x="489" y="66"/>
                  <a:pt x="512" y="58"/>
                </a:cubicBezTo>
                <a:cubicBezTo>
                  <a:pt x="521" y="55"/>
                  <a:pt x="520" y="40"/>
                  <a:pt x="528" y="34"/>
                </a:cubicBezTo>
                <a:cubicBezTo>
                  <a:pt x="535" y="29"/>
                  <a:pt x="544" y="29"/>
                  <a:pt x="552" y="26"/>
                </a:cubicBezTo>
                <a:cubicBezTo>
                  <a:pt x="599" y="42"/>
                  <a:pt x="598" y="50"/>
                  <a:pt x="656" y="58"/>
                </a:cubicBezTo>
                <a:cubicBezTo>
                  <a:pt x="731" y="55"/>
                  <a:pt x="805" y="50"/>
                  <a:pt x="880" y="50"/>
                </a:cubicBezTo>
                <a:cubicBezTo>
                  <a:pt x="899" y="50"/>
                  <a:pt x="918" y="51"/>
                  <a:pt x="936" y="58"/>
                </a:cubicBezTo>
                <a:cubicBezTo>
                  <a:pt x="954" y="65"/>
                  <a:pt x="984" y="90"/>
                  <a:pt x="984" y="90"/>
                </a:cubicBezTo>
                <a:cubicBezTo>
                  <a:pt x="1032" y="87"/>
                  <a:pt x="1080" y="87"/>
                  <a:pt x="1128" y="82"/>
                </a:cubicBezTo>
                <a:cubicBezTo>
                  <a:pt x="1136" y="81"/>
                  <a:pt x="1147" y="81"/>
                  <a:pt x="1152" y="74"/>
                </a:cubicBezTo>
                <a:cubicBezTo>
                  <a:pt x="1211" y="0"/>
                  <a:pt x="1108" y="76"/>
                  <a:pt x="1184" y="26"/>
                </a:cubicBezTo>
                <a:cubicBezTo>
                  <a:pt x="1232" y="42"/>
                  <a:pt x="1281" y="50"/>
                  <a:pt x="1328" y="66"/>
                </a:cubicBezTo>
                <a:cubicBezTo>
                  <a:pt x="1384" y="63"/>
                  <a:pt x="1442" y="73"/>
                  <a:pt x="1496" y="58"/>
                </a:cubicBezTo>
                <a:cubicBezTo>
                  <a:pt x="1515" y="53"/>
                  <a:pt x="1510" y="16"/>
                  <a:pt x="1528" y="10"/>
                </a:cubicBezTo>
                <a:cubicBezTo>
                  <a:pt x="1536" y="7"/>
                  <a:pt x="1544" y="5"/>
                  <a:pt x="1552" y="2"/>
                </a:cubicBezTo>
                <a:cubicBezTo>
                  <a:pt x="1572" y="32"/>
                  <a:pt x="1606" y="47"/>
                  <a:pt x="1640" y="58"/>
                </a:cubicBezTo>
                <a:cubicBezTo>
                  <a:pt x="1693" y="55"/>
                  <a:pt x="1747" y="54"/>
                  <a:pt x="1800" y="50"/>
                </a:cubicBezTo>
                <a:cubicBezTo>
                  <a:pt x="1828" y="48"/>
                  <a:pt x="1880" y="26"/>
                  <a:pt x="1880" y="26"/>
                </a:cubicBezTo>
                <a:cubicBezTo>
                  <a:pt x="1937" y="45"/>
                  <a:pt x="1914" y="33"/>
                  <a:pt x="1952" y="58"/>
                </a:cubicBezTo>
                <a:cubicBezTo>
                  <a:pt x="2040" y="50"/>
                  <a:pt x="2128" y="51"/>
                  <a:pt x="2216" y="42"/>
                </a:cubicBezTo>
                <a:cubicBezTo>
                  <a:pt x="2233" y="40"/>
                  <a:pt x="2264" y="26"/>
                  <a:pt x="2264" y="26"/>
                </a:cubicBezTo>
                <a:cubicBezTo>
                  <a:pt x="2315" y="43"/>
                  <a:pt x="2295" y="42"/>
                  <a:pt x="2320" y="42"/>
                </a:cubicBezTo>
              </a:path>
            </a:pathLst>
          </a:custGeom>
          <a:noFill/>
          <a:ln w="38100" cmpd="sng">
            <a:solidFill>
              <a:srgbClr val="3399FF"/>
            </a:solidFill>
            <a:round/>
            <a:headEnd type="none" w="med" len="med"/>
            <a:tailEnd type="triangle" w="med" len="med"/>
          </a:ln>
          <a:effectLst/>
        </p:spPr>
        <p:txBody>
          <a:bodyPr/>
          <a:lstStyle/>
          <a:p>
            <a:pPr algn="r" rtl="1"/>
            <a:endParaRPr lang="en-GB">
              <a:cs typeface="AL-Mateen" pitchFamily="2" charset="-78"/>
            </a:endParaRPr>
          </a:p>
        </p:txBody>
      </p:sp>
      <p:sp>
        <p:nvSpPr>
          <p:cNvPr id="70699" name="Freeform 43"/>
          <p:cNvSpPr>
            <a:spLocks/>
          </p:cNvSpPr>
          <p:nvPr/>
        </p:nvSpPr>
        <p:spPr bwMode="auto">
          <a:xfrm>
            <a:off x="660400" y="3311525"/>
            <a:ext cx="3683000" cy="193675"/>
          </a:xfrm>
          <a:custGeom>
            <a:avLst/>
            <a:gdLst/>
            <a:ahLst/>
            <a:cxnLst>
              <a:cxn ang="0">
                <a:pos x="0" y="122"/>
              </a:cxn>
              <a:cxn ang="0">
                <a:pos x="136" y="74"/>
              </a:cxn>
              <a:cxn ang="0">
                <a:pos x="184" y="42"/>
              </a:cxn>
              <a:cxn ang="0">
                <a:pos x="440" y="66"/>
              </a:cxn>
              <a:cxn ang="0">
                <a:pos x="512" y="58"/>
              </a:cxn>
              <a:cxn ang="0">
                <a:pos x="528" y="34"/>
              </a:cxn>
              <a:cxn ang="0">
                <a:pos x="552" y="26"/>
              </a:cxn>
              <a:cxn ang="0">
                <a:pos x="656" y="58"/>
              </a:cxn>
              <a:cxn ang="0">
                <a:pos x="880" y="50"/>
              </a:cxn>
              <a:cxn ang="0">
                <a:pos x="936" y="58"/>
              </a:cxn>
              <a:cxn ang="0">
                <a:pos x="984" y="90"/>
              </a:cxn>
              <a:cxn ang="0">
                <a:pos x="1128" y="82"/>
              </a:cxn>
              <a:cxn ang="0">
                <a:pos x="1152" y="74"/>
              </a:cxn>
              <a:cxn ang="0">
                <a:pos x="1184" y="26"/>
              </a:cxn>
              <a:cxn ang="0">
                <a:pos x="1328" y="66"/>
              </a:cxn>
              <a:cxn ang="0">
                <a:pos x="1496" y="58"/>
              </a:cxn>
              <a:cxn ang="0">
                <a:pos x="1528" y="10"/>
              </a:cxn>
              <a:cxn ang="0">
                <a:pos x="1552" y="2"/>
              </a:cxn>
              <a:cxn ang="0">
                <a:pos x="1640" y="58"/>
              </a:cxn>
              <a:cxn ang="0">
                <a:pos x="1800" y="50"/>
              </a:cxn>
              <a:cxn ang="0">
                <a:pos x="1880" y="26"/>
              </a:cxn>
              <a:cxn ang="0">
                <a:pos x="1952" y="58"/>
              </a:cxn>
              <a:cxn ang="0">
                <a:pos x="2216" y="42"/>
              </a:cxn>
              <a:cxn ang="0">
                <a:pos x="2264" y="26"/>
              </a:cxn>
              <a:cxn ang="0">
                <a:pos x="2320" y="42"/>
              </a:cxn>
            </a:cxnLst>
            <a:rect l="0" t="0" r="r" b="b"/>
            <a:pathLst>
              <a:path w="2320" h="122">
                <a:moveTo>
                  <a:pt x="0" y="122"/>
                </a:moveTo>
                <a:cubicBezTo>
                  <a:pt x="51" y="112"/>
                  <a:pt x="87" y="90"/>
                  <a:pt x="136" y="74"/>
                </a:cubicBezTo>
                <a:cubicBezTo>
                  <a:pt x="154" y="68"/>
                  <a:pt x="184" y="42"/>
                  <a:pt x="184" y="42"/>
                </a:cubicBezTo>
                <a:cubicBezTo>
                  <a:pt x="259" y="46"/>
                  <a:pt x="363" y="40"/>
                  <a:pt x="440" y="66"/>
                </a:cubicBezTo>
                <a:cubicBezTo>
                  <a:pt x="464" y="63"/>
                  <a:pt x="489" y="66"/>
                  <a:pt x="512" y="58"/>
                </a:cubicBezTo>
                <a:cubicBezTo>
                  <a:pt x="521" y="55"/>
                  <a:pt x="520" y="40"/>
                  <a:pt x="528" y="34"/>
                </a:cubicBezTo>
                <a:cubicBezTo>
                  <a:pt x="535" y="29"/>
                  <a:pt x="544" y="29"/>
                  <a:pt x="552" y="26"/>
                </a:cubicBezTo>
                <a:cubicBezTo>
                  <a:pt x="599" y="42"/>
                  <a:pt x="598" y="50"/>
                  <a:pt x="656" y="58"/>
                </a:cubicBezTo>
                <a:cubicBezTo>
                  <a:pt x="731" y="55"/>
                  <a:pt x="805" y="50"/>
                  <a:pt x="880" y="50"/>
                </a:cubicBezTo>
                <a:cubicBezTo>
                  <a:pt x="899" y="50"/>
                  <a:pt x="918" y="51"/>
                  <a:pt x="936" y="58"/>
                </a:cubicBezTo>
                <a:cubicBezTo>
                  <a:pt x="954" y="65"/>
                  <a:pt x="984" y="90"/>
                  <a:pt x="984" y="90"/>
                </a:cubicBezTo>
                <a:cubicBezTo>
                  <a:pt x="1032" y="87"/>
                  <a:pt x="1080" y="87"/>
                  <a:pt x="1128" y="82"/>
                </a:cubicBezTo>
                <a:cubicBezTo>
                  <a:pt x="1136" y="81"/>
                  <a:pt x="1147" y="81"/>
                  <a:pt x="1152" y="74"/>
                </a:cubicBezTo>
                <a:cubicBezTo>
                  <a:pt x="1211" y="0"/>
                  <a:pt x="1108" y="76"/>
                  <a:pt x="1184" y="26"/>
                </a:cubicBezTo>
                <a:cubicBezTo>
                  <a:pt x="1232" y="42"/>
                  <a:pt x="1281" y="50"/>
                  <a:pt x="1328" y="66"/>
                </a:cubicBezTo>
                <a:cubicBezTo>
                  <a:pt x="1384" y="63"/>
                  <a:pt x="1442" y="73"/>
                  <a:pt x="1496" y="58"/>
                </a:cubicBezTo>
                <a:cubicBezTo>
                  <a:pt x="1515" y="53"/>
                  <a:pt x="1510" y="16"/>
                  <a:pt x="1528" y="10"/>
                </a:cubicBezTo>
                <a:cubicBezTo>
                  <a:pt x="1536" y="7"/>
                  <a:pt x="1544" y="5"/>
                  <a:pt x="1552" y="2"/>
                </a:cubicBezTo>
                <a:cubicBezTo>
                  <a:pt x="1572" y="32"/>
                  <a:pt x="1606" y="47"/>
                  <a:pt x="1640" y="58"/>
                </a:cubicBezTo>
                <a:cubicBezTo>
                  <a:pt x="1693" y="55"/>
                  <a:pt x="1747" y="54"/>
                  <a:pt x="1800" y="50"/>
                </a:cubicBezTo>
                <a:cubicBezTo>
                  <a:pt x="1828" y="48"/>
                  <a:pt x="1880" y="26"/>
                  <a:pt x="1880" y="26"/>
                </a:cubicBezTo>
                <a:cubicBezTo>
                  <a:pt x="1937" y="45"/>
                  <a:pt x="1914" y="33"/>
                  <a:pt x="1952" y="58"/>
                </a:cubicBezTo>
                <a:cubicBezTo>
                  <a:pt x="2040" y="50"/>
                  <a:pt x="2128" y="51"/>
                  <a:pt x="2216" y="42"/>
                </a:cubicBezTo>
                <a:cubicBezTo>
                  <a:pt x="2233" y="40"/>
                  <a:pt x="2264" y="26"/>
                  <a:pt x="2264" y="26"/>
                </a:cubicBezTo>
                <a:cubicBezTo>
                  <a:pt x="2315" y="43"/>
                  <a:pt x="2295" y="42"/>
                  <a:pt x="2320" y="42"/>
                </a:cubicBezTo>
              </a:path>
            </a:pathLst>
          </a:custGeom>
          <a:noFill/>
          <a:ln w="38100" cmpd="sng">
            <a:solidFill>
              <a:srgbClr val="3399FF"/>
            </a:solidFill>
            <a:round/>
            <a:headEnd type="none" w="med" len="med"/>
            <a:tailEnd type="triangle" w="med" len="med"/>
          </a:ln>
          <a:effectLst/>
        </p:spPr>
        <p:txBody>
          <a:bodyPr/>
          <a:lstStyle/>
          <a:p>
            <a:pPr algn="r" rtl="1"/>
            <a:endParaRPr lang="en-GB">
              <a:cs typeface="AL-Mateen" pitchFamily="2" charset="-78"/>
            </a:endParaRPr>
          </a:p>
        </p:txBody>
      </p:sp>
      <p:sp>
        <p:nvSpPr>
          <p:cNvPr id="70700" name="Freeform 44"/>
          <p:cNvSpPr>
            <a:spLocks/>
          </p:cNvSpPr>
          <p:nvPr/>
        </p:nvSpPr>
        <p:spPr bwMode="auto">
          <a:xfrm>
            <a:off x="965200" y="3768725"/>
            <a:ext cx="3454400" cy="117475"/>
          </a:xfrm>
          <a:custGeom>
            <a:avLst/>
            <a:gdLst/>
            <a:ahLst/>
            <a:cxnLst>
              <a:cxn ang="0">
                <a:pos x="0" y="122"/>
              </a:cxn>
              <a:cxn ang="0">
                <a:pos x="136" y="74"/>
              </a:cxn>
              <a:cxn ang="0">
                <a:pos x="184" y="42"/>
              </a:cxn>
              <a:cxn ang="0">
                <a:pos x="440" y="66"/>
              </a:cxn>
              <a:cxn ang="0">
                <a:pos x="512" y="58"/>
              </a:cxn>
              <a:cxn ang="0">
                <a:pos x="528" y="34"/>
              </a:cxn>
              <a:cxn ang="0">
                <a:pos x="552" y="26"/>
              </a:cxn>
              <a:cxn ang="0">
                <a:pos x="656" y="58"/>
              </a:cxn>
              <a:cxn ang="0">
                <a:pos x="880" y="50"/>
              </a:cxn>
              <a:cxn ang="0">
                <a:pos x="936" y="58"/>
              </a:cxn>
              <a:cxn ang="0">
                <a:pos x="984" y="90"/>
              </a:cxn>
              <a:cxn ang="0">
                <a:pos x="1128" y="82"/>
              </a:cxn>
              <a:cxn ang="0">
                <a:pos x="1152" y="74"/>
              </a:cxn>
              <a:cxn ang="0">
                <a:pos x="1184" y="26"/>
              </a:cxn>
              <a:cxn ang="0">
                <a:pos x="1328" y="66"/>
              </a:cxn>
              <a:cxn ang="0">
                <a:pos x="1496" y="58"/>
              </a:cxn>
              <a:cxn ang="0">
                <a:pos x="1528" y="10"/>
              </a:cxn>
              <a:cxn ang="0">
                <a:pos x="1552" y="2"/>
              </a:cxn>
              <a:cxn ang="0">
                <a:pos x="1640" y="58"/>
              </a:cxn>
              <a:cxn ang="0">
                <a:pos x="1800" y="50"/>
              </a:cxn>
              <a:cxn ang="0">
                <a:pos x="1880" y="26"/>
              </a:cxn>
              <a:cxn ang="0">
                <a:pos x="1952" y="58"/>
              </a:cxn>
              <a:cxn ang="0">
                <a:pos x="2216" y="42"/>
              </a:cxn>
              <a:cxn ang="0">
                <a:pos x="2264" y="26"/>
              </a:cxn>
              <a:cxn ang="0">
                <a:pos x="2320" y="42"/>
              </a:cxn>
            </a:cxnLst>
            <a:rect l="0" t="0" r="r" b="b"/>
            <a:pathLst>
              <a:path w="2320" h="122">
                <a:moveTo>
                  <a:pt x="0" y="122"/>
                </a:moveTo>
                <a:cubicBezTo>
                  <a:pt x="51" y="112"/>
                  <a:pt x="87" y="90"/>
                  <a:pt x="136" y="74"/>
                </a:cubicBezTo>
                <a:cubicBezTo>
                  <a:pt x="154" y="68"/>
                  <a:pt x="184" y="42"/>
                  <a:pt x="184" y="42"/>
                </a:cubicBezTo>
                <a:cubicBezTo>
                  <a:pt x="259" y="46"/>
                  <a:pt x="363" y="40"/>
                  <a:pt x="440" y="66"/>
                </a:cubicBezTo>
                <a:cubicBezTo>
                  <a:pt x="464" y="63"/>
                  <a:pt x="489" y="66"/>
                  <a:pt x="512" y="58"/>
                </a:cubicBezTo>
                <a:cubicBezTo>
                  <a:pt x="521" y="55"/>
                  <a:pt x="520" y="40"/>
                  <a:pt x="528" y="34"/>
                </a:cubicBezTo>
                <a:cubicBezTo>
                  <a:pt x="535" y="29"/>
                  <a:pt x="544" y="29"/>
                  <a:pt x="552" y="26"/>
                </a:cubicBezTo>
                <a:cubicBezTo>
                  <a:pt x="599" y="42"/>
                  <a:pt x="598" y="50"/>
                  <a:pt x="656" y="58"/>
                </a:cubicBezTo>
                <a:cubicBezTo>
                  <a:pt x="731" y="55"/>
                  <a:pt x="805" y="50"/>
                  <a:pt x="880" y="50"/>
                </a:cubicBezTo>
                <a:cubicBezTo>
                  <a:pt x="899" y="50"/>
                  <a:pt x="918" y="51"/>
                  <a:pt x="936" y="58"/>
                </a:cubicBezTo>
                <a:cubicBezTo>
                  <a:pt x="954" y="65"/>
                  <a:pt x="984" y="90"/>
                  <a:pt x="984" y="90"/>
                </a:cubicBezTo>
                <a:cubicBezTo>
                  <a:pt x="1032" y="87"/>
                  <a:pt x="1080" y="87"/>
                  <a:pt x="1128" y="82"/>
                </a:cubicBezTo>
                <a:cubicBezTo>
                  <a:pt x="1136" y="81"/>
                  <a:pt x="1147" y="81"/>
                  <a:pt x="1152" y="74"/>
                </a:cubicBezTo>
                <a:cubicBezTo>
                  <a:pt x="1211" y="0"/>
                  <a:pt x="1108" y="76"/>
                  <a:pt x="1184" y="26"/>
                </a:cubicBezTo>
                <a:cubicBezTo>
                  <a:pt x="1232" y="42"/>
                  <a:pt x="1281" y="50"/>
                  <a:pt x="1328" y="66"/>
                </a:cubicBezTo>
                <a:cubicBezTo>
                  <a:pt x="1384" y="63"/>
                  <a:pt x="1442" y="73"/>
                  <a:pt x="1496" y="58"/>
                </a:cubicBezTo>
                <a:cubicBezTo>
                  <a:pt x="1515" y="53"/>
                  <a:pt x="1510" y="16"/>
                  <a:pt x="1528" y="10"/>
                </a:cubicBezTo>
                <a:cubicBezTo>
                  <a:pt x="1536" y="7"/>
                  <a:pt x="1544" y="5"/>
                  <a:pt x="1552" y="2"/>
                </a:cubicBezTo>
                <a:cubicBezTo>
                  <a:pt x="1572" y="32"/>
                  <a:pt x="1606" y="47"/>
                  <a:pt x="1640" y="58"/>
                </a:cubicBezTo>
                <a:cubicBezTo>
                  <a:pt x="1693" y="55"/>
                  <a:pt x="1747" y="54"/>
                  <a:pt x="1800" y="50"/>
                </a:cubicBezTo>
                <a:cubicBezTo>
                  <a:pt x="1828" y="48"/>
                  <a:pt x="1880" y="26"/>
                  <a:pt x="1880" y="26"/>
                </a:cubicBezTo>
                <a:cubicBezTo>
                  <a:pt x="1937" y="45"/>
                  <a:pt x="1914" y="33"/>
                  <a:pt x="1952" y="58"/>
                </a:cubicBezTo>
                <a:cubicBezTo>
                  <a:pt x="2040" y="50"/>
                  <a:pt x="2128" y="51"/>
                  <a:pt x="2216" y="42"/>
                </a:cubicBezTo>
                <a:cubicBezTo>
                  <a:pt x="2233" y="40"/>
                  <a:pt x="2264" y="26"/>
                  <a:pt x="2264" y="26"/>
                </a:cubicBezTo>
                <a:cubicBezTo>
                  <a:pt x="2315" y="43"/>
                  <a:pt x="2295" y="42"/>
                  <a:pt x="2320" y="42"/>
                </a:cubicBezTo>
              </a:path>
            </a:pathLst>
          </a:custGeom>
          <a:noFill/>
          <a:ln w="38100" cmpd="sng">
            <a:solidFill>
              <a:srgbClr val="3399FF"/>
            </a:solidFill>
            <a:round/>
            <a:headEnd type="none" w="med" len="med"/>
            <a:tailEnd type="triangle" w="med" len="med"/>
          </a:ln>
          <a:effectLst/>
        </p:spPr>
        <p:txBody>
          <a:bodyPr/>
          <a:lstStyle/>
          <a:p>
            <a:pPr algn="r" rtl="1"/>
            <a:endParaRPr lang="en-GB">
              <a:cs typeface="AL-Mateen" pitchFamily="2" charset="-78"/>
            </a:endParaRPr>
          </a:p>
        </p:txBody>
      </p:sp>
      <p:sp>
        <p:nvSpPr>
          <p:cNvPr id="70701" name="Freeform 45"/>
          <p:cNvSpPr>
            <a:spLocks/>
          </p:cNvSpPr>
          <p:nvPr/>
        </p:nvSpPr>
        <p:spPr bwMode="auto">
          <a:xfrm>
            <a:off x="889000" y="2854325"/>
            <a:ext cx="3454400" cy="117475"/>
          </a:xfrm>
          <a:custGeom>
            <a:avLst/>
            <a:gdLst/>
            <a:ahLst/>
            <a:cxnLst>
              <a:cxn ang="0">
                <a:pos x="0" y="122"/>
              </a:cxn>
              <a:cxn ang="0">
                <a:pos x="136" y="74"/>
              </a:cxn>
              <a:cxn ang="0">
                <a:pos x="184" y="42"/>
              </a:cxn>
              <a:cxn ang="0">
                <a:pos x="440" y="66"/>
              </a:cxn>
              <a:cxn ang="0">
                <a:pos x="512" y="58"/>
              </a:cxn>
              <a:cxn ang="0">
                <a:pos x="528" y="34"/>
              </a:cxn>
              <a:cxn ang="0">
                <a:pos x="552" y="26"/>
              </a:cxn>
              <a:cxn ang="0">
                <a:pos x="656" y="58"/>
              </a:cxn>
              <a:cxn ang="0">
                <a:pos x="880" y="50"/>
              </a:cxn>
              <a:cxn ang="0">
                <a:pos x="936" y="58"/>
              </a:cxn>
              <a:cxn ang="0">
                <a:pos x="984" y="90"/>
              </a:cxn>
              <a:cxn ang="0">
                <a:pos x="1128" y="82"/>
              </a:cxn>
              <a:cxn ang="0">
                <a:pos x="1152" y="74"/>
              </a:cxn>
              <a:cxn ang="0">
                <a:pos x="1184" y="26"/>
              </a:cxn>
              <a:cxn ang="0">
                <a:pos x="1328" y="66"/>
              </a:cxn>
              <a:cxn ang="0">
                <a:pos x="1496" y="58"/>
              </a:cxn>
              <a:cxn ang="0">
                <a:pos x="1528" y="10"/>
              </a:cxn>
              <a:cxn ang="0">
                <a:pos x="1552" y="2"/>
              </a:cxn>
              <a:cxn ang="0">
                <a:pos x="1640" y="58"/>
              </a:cxn>
              <a:cxn ang="0">
                <a:pos x="1800" y="50"/>
              </a:cxn>
              <a:cxn ang="0">
                <a:pos x="1880" y="26"/>
              </a:cxn>
              <a:cxn ang="0">
                <a:pos x="1952" y="58"/>
              </a:cxn>
              <a:cxn ang="0">
                <a:pos x="2216" y="42"/>
              </a:cxn>
              <a:cxn ang="0">
                <a:pos x="2264" y="26"/>
              </a:cxn>
              <a:cxn ang="0">
                <a:pos x="2320" y="42"/>
              </a:cxn>
            </a:cxnLst>
            <a:rect l="0" t="0" r="r" b="b"/>
            <a:pathLst>
              <a:path w="2320" h="122">
                <a:moveTo>
                  <a:pt x="0" y="122"/>
                </a:moveTo>
                <a:cubicBezTo>
                  <a:pt x="51" y="112"/>
                  <a:pt x="87" y="90"/>
                  <a:pt x="136" y="74"/>
                </a:cubicBezTo>
                <a:cubicBezTo>
                  <a:pt x="154" y="68"/>
                  <a:pt x="184" y="42"/>
                  <a:pt x="184" y="42"/>
                </a:cubicBezTo>
                <a:cubicBezTo>
                  <a:pt x="259" y="46"/>
                  <a:pt x="363" y="40"/>
                  <a:pt x="440" y="66"/>
                </a:cubicBezTo>
                <a:cubicBezTo>
                  <a:pt x="464" y="63"/>
                  <a:pt x="489" y="66"/>
                  <a:pt x="512" y="58"/>
                </a:cubicBezTo>
                <a:cubicBezTo>
                  <a:pt x="521" y="55"/>
                  <a:pt x="520" y="40"/>
                  <a:pt x="528" y="34"/>
                </a:cubicBezTo>
                <a:cubicBezTo>
                  <a:pt x="535" y="29"/>
                  <a:pt x="544" y="29"/>
                  <a:pt x="552" y="26"/>
                </a:cubicBezTo>
                <a:cubicBezTo>
                  <a:pt x="599" y="42"/>
                  <a:pt x="598" y="50"/>
                  <a:pt x="656" y="58"/>
                </a:cubicBezTo>
                <a:cubicBezTo>
                  <a:pt x="731" y="55"/>
                  <a:pt x="805" y="50"/>
                  <a:pt x="880" y="50"/>
                </a:cubicBezTo>
                <a:cubicBezTo>
                  <a:pt x="899" y="50"/>
                  <a:pt x="918" y="51"/>
                  <a:pt x="936" y="58"/>
                </a:cubicBezTo>
                <a:cubicBezTo>
                  <a:pt x="954" y="65"/>
                  <a:pt x="984" y="90"/>
                  <a:pt x="984" y="90"/>
                </a:cubicBezTo>
                <a:cubicBezTo>
                  <a:pt x="1032" y="87"/>
                  <a:pt x="1080" y="87"/>
                  <a:pt x="1128" y="82"/>
                </a:cubicBezTo>
                <a:cubicBezTo>
                  <a:pt x="1136" y="81"/>
                  <a:pt x="1147" y="81"/>
                  <a:pt x="1152" y="74"/>
                </a:cubicBezTo>
                <a:cubicBezTo>
                  <a:pt x="1211" y="0"/>
                  <a:pt x="1108" y="76"/>
                  <a:pt x="1184" y="26"/>
                </a:cubicBezTo>
                <a:cubicBezTo>
                  <a:pt x="1232" y="42"/>
                  <a:pt x="1281" y="50"/>
                  <a:pt x="1328" y="66"/>
                </a:cubicBezTo>
                <a:cubicBezTo>
                  <a:pt x="1384" y="63"/>
                  <a:pt x="1442" y="73"/>
                  <a:pt x="1496" y="58"/>
                </a:cubicBezTo>
                <a:cubicBezTo>
                  <a:pt x="1515" y="53"/>
                  <a:pt x="1510" y="16"/>
                  <a:pt x="1528" y="10"/>
                </a:cubicBezTo>
                <a:cubicBezTo>
                  <a:pt x="1536" y="7"/>
                  <a:pt x="1544" y="5"/>
                  <a:pt x="1552" y="2"/>
                </a:cubicBezTo>
                <a:cubicBezTo>
                  <a:pt x="1572" y="32"/>
                  <a:pt x="1606" y="47"/>
                  <a:pt x="1640" y="58"/>
                </a:cubicBezTo>
                <a:cubicBezTo>
                  <a:pt x="1693" y="55"/>
                  <a:pt x="1747" y="54"/>
                  <a:pt x="1800" y="50"/>
                </a:cubicBezTo>
                <a:cubicBezTo>
                  <a:pt x="1828" y="48"/>
                  <a:pt x="1880" y="26"/>
                  <a:pt x="1880" y="26"/>
                </a:cubicBezTo>
                <a:cubicBezTo>
                  <a:pt x="1937" y="45"/>
                  <a:pt x="1914" y="33"/>
                  <a:pt x="1952" y="58"/>
                </a:cubicBezTo>
                <a:cubicBezTo>
                  <a:pt x="2040" y="50"/>
                  <a:pt x="2128" y="51"/>
                  <a:pt x="2216" y="42"/>
                </a:cubicBezTo>
                <a:cubicBezTo>
                  <a:pt x="2233" y="40"/>
                  <a:pt x="2264" y="26"/>
                  <a:pt x="2264" y="26"/>
                </a:cubicBezTo>
                <a:cubicBezTo>
                  <a:pt x="2315" y="43"/>
                  <a:pt x="2295" y="42"/>
                  <a:pt x="2320" y="42"/>
                </a:cubicBezTo>
              </a:path>
            </a:pathLst>
          </a:custGeom>
          <a:noFill/>
          <a:ln w="38100" cmpd="sng">
            <a:solidFill>
              <a:srgbClr val="3399FF"/>
            </a:solidFill>
            <a:round/>
            <a:headEnd type="none" w="med" len="med"/>
            <a:tailEnd type="triangle" w="med" len="med"/>
          </a:ln>
          <a:effectLst/>
        </p:spPr>
        <p:txBody>
          <a:bodyPr/>
          <a:lstStyle/>
          <a:p>
            <a:pPr algn="r" rtl="1"/>
            <a:endParaRPr lang="en-GB">
              <a:cs typeface="AL-Mateen" pitchFamily="2" charset="-78"/>
            </a:endParaRPr>
          </a:p>
        </p:txBody>
      </p:sp>
      <p:sp>
        <p:nvSpPr>
          <p:cNvPr id="70702" name="Text Box 46"/>
          <p:cNvSpPr txBox="1">
            <a:spLocks noChangeArrowheads="1"/>
          </p:cNvSpPr>
          <p:nvPr/>
        </p:nvSpPr>
        <p:spPr bwMode="auto">
          <a:xfrm>
            <a:off x="914400" y="4572000"/>
            <a:ext cx="2971800" cy="830997"/>
          </a:xfrm>
          <a:prstGeom prst="rect">
            <a:avLst/>
          </a:prstGeom>
          <a:noFill/>
          <a:ln w="9525">
            <a:noFill/>
            <a:miter lim="800000"/>
            <a:headEnd/>
            <a:tailEnd/>
          </a:ln>
          <a:effectLst/>
        </p:spPr>
        <p:txBody>
          <a:bodyPr>
            <a:spAutoFit/>
          </a:bodyPr>
          <a:lstStyle/>
          <a:p>
            <a:pPr algn="ctr" rtl="1">
              <a:spcBef>
                <a:spcPct val="50000"/>
              </a:spcBef>
            </a:pPr>
            <a:r>
              <a:rPr lang="ar-KW" sz="2400" b="1">
                <a:cs typeface="AL-Mateen" pitchFamily="2" charset="-78"/>
              </a:rPr>
              <a:t>النفاذية= قابلية السوائل للحركة بحرية ضمن المسامات</a:t>
            </a:r>
            <a:endParaRPr lang="en-US" sz="2400" b="1">
              <a:cs typeface="AL-Mateen" pitchFamily="2" charset="-78"/>
            </a:endParaRPr>
          </a:p>
        </p:txBody>
      </p:sp>
      <p:sp>
        <p:nvSpPr>
          <p:cNvPr id="47" name="Slide Number Placeholder 46"/>
          <p:cNvSpPr>
            <a:spLocks noGrp="1"/>
          </p:cNvSpPr>
          <p:nvPr>
            <p:ph type="sldNum" sz="quarter" idx="12"/>
          </p:nvPr>
        </p:nvSpPr>
        <p:spPr/>
        <p:txBody>
          <a:bodyPr/>
          <a:lstStyle/>
          <a:p>
            <a:fld id="{443D7E68-DB3D-44EC-82D5-6F8F2CCED9E4}" type="slidenum">
              <a:rPr lang="ar-SA" smtClean="0"/>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81000"/>
            <a:ext cx="8229600" cy="1143000"/>
          </a:xfrm>
        </p:spPr>
        <p:txBody>
          <a:bodyPr>
            <a:normAutofit fontScale="90000"/>
          </a:bodyPr>
          <a:lstStyle/>
          <a:p>
            <a:pPr algn="r" rtl="1"/>
            <a:r>
              <a:rPr lang="ar-KW" sz="4000" b="1" dirty="0">
                <a:solidFill>
                  <a:schemeClr val="tx1"/>
                </a:solidFill>
                <a:latin typeface="Times New Roman" pitchFamily="18" charset="0"/>
                <a:cs typeface="Times New Roman" pitchFamily="18" charset="0"/>
              </a:rPr>
              <a:t>أولا:</a:t>
            </a:r>
            <a:r>
              <a:rPr lang="ar-SA" sz="4000" b="1" dirty="0">
                <a:solidFill>
                  <a:schemeClr val="tx1"/>
                </a:solidFill>
                <a:latin typeface="Times New Roman" pitchFamily="18" charset="0"/>
                <a:cs typeface="Times New Roman" pitchFamily="18" charset="0"/>
              </a:rPr>
              <a:t> الصخور المولدة للبترول</a:t>
            </a:r>
            <a:r>
              <a:rPr lang="ar-SA" sz="3100" b="1" dirty="0">
                <a:solidFill>
                  <a:schemeClr val="tx1"/>
                </a:solidFill>
                <a:latin typeface="Times New Roman" pitchFamily="18" charset="0"/>
                <a:cs typeface="Times New Roman" pitchFamily="18" charset="0"/>
              </a:rPr>
              <a:t> </a:t>
            </a:r>
            <a:r>
              <a:rPr lang="en-US" sz="3100" b="1" dirty="0">
                <a:solidFill>
                  <a:schemeClr val="tx1"/>
                </a:solidFill>
                <a:latin typeface="Times New Roman" pitchFamily="18" charset="0"/>
                <a:cs typeface="Times New Roman" pitchFamily="18" charset="0"/>
              </a:rPr>
              <a:t>Source Rocks</a:t>
            </a:r>
            <a:r>
              <a:rPr lang="ar-SA" sz="3100" b="1" dirty="0">
                <a:solidFill>
                  <a:schemeClr val="tx1"/>
                </a:solidFill>
                <a:latin typeface="Times New Roman" pitchFamily="18" charset="0"/>
                <a:cs typeface="Times New Roman" pitchFamily="18" charset="0"/>
              </a:rPr>
              <a:t>.</a:t>
            </a:r>
            <a:endParaRPr lang="en-GB" sz="3100" dirty="0">
              <a:solidFill>
                <a:schemeClr val="tx1"/>
              </a:solidFill>
              <a:latin typeface="Times New Roman" pitchFamily="18" charset="0"/>
              <a:cs typeface="Times New Roman" pitchFamily="18" charset="0"/>
            </a:endParaRPr>
          </a:p>
        </p:txBody>
      </p:sp>
      <p:sp>
        <p:nvSpPr>
          <p:cNvPr id="59395" name="Rectangle 3"/>
          <p:cNvSpPr>
            <a:spLocks noGrp="1" noChangeArrowheads="1"/>
          </p:cNvSpPr>
          <p:nvPr>
            <p:ph type="body" idx="1"/>
          </p:nvPr>
        </p:nvSpPr>
        <p:spPr>
          <a:xfrm>
            <a:off x="152400" y="1752600"/>
            <a:ext cx="8763000" cy="4495800"/>
          </a:xfrm>
        </p:spPr>
        <p:txBody>
          <a:bodyPr>
            <a:normAutofit lnSpcReduction="10000"/>
          </a:bodyPr>
          <a:lstStyle/>
          <a:p>
            <a:pPr indent="22225" algn="r" rtl="1">
              <a:lnSpc>
                <a:spcPct val="90000"/>
              </a:lnSpc>
              <a:buFontTx/>
              <a:buNone/>
            </a:pPr>
            <a:r>
              <a:rPr lang="ar-SA" dirty="0" smtClean="0">
                <a:solidFill>
                  <a:schemeClr val="tx1"/>
                </a:solidFill>
                <a:latin typeface="Times New Roman" pitchFamily="18" charset="0"/>
                <a:cs typeface="Times New Roman" pitchFamily="18" charset="0"/>
              </a:rPr>
              <a:t>النظرية </a:t>
            </a:r>
            <a:r>
              <a:rPr lang="ar-SA" dirty="0">
                <a:solidFill>
                  <a:schemeClr val="tx1"/>
                </a:solidFill>
                <a:latin typeface="Times New Roman" pitchFamily="18" charset="0"/>
                <a:cs typeface="Times New Roman" pitchFamily="18" charset="0"/>
              </a:rPr>
              <a:t>العضوية لنشأة البترول تنص على أن المواد البترولية تكونت نتيجة تحلل وتحول النباتات والحيوانات البحرية ضمن المواد المترسبة، بمعزل عن الهواء و بتأثير الحرارة المتزايدة </a:t>
            </a:r>
            <a:endParaRPr lang="en-US" dirty="0" smtClean="0">
              <a:solidFill>
                <a:schemeClr val="tx1"/>
              </a:solidFill>
              <a:latin typeface="Times New Roman" pitchFamily="18" charset="0"/>
              <a:cs typeface="Times New Roman" pitchFamily="18" charset="0"/>
            </a:endParaRPr>
          </a:p>
          <a:p>
            <a:pPr indent="22225" algn="r" rtl="1">
              <a:lnSpc>
                <a:spcPct val="90000"/>
              </a:lnSpc>
              <a:buFontTx/>
              <a:buNone/>
            </a:pPr>
            <a:r>
              <a:rPr lang="ar-SA" dirty="0" smtClean="0">
                <a:solidFill>
                  <a:schemeClr val="tx1"/>
                </a:solidFill>
                <a:latin typeface="Times New Roman" pitchFamily="18" charset="0"/>
                <a:cs typeface="Times New Roman" pitchFamily="18" charset="0"/>
              </a:rPr>
              <a:t>(</a:t>
            </a:r>
            <a:r>
              <a:rPr lang="ar-SA" dirty="0">
                <a:solidFill>
                  <a:schemeClr val="tx1"/>
                </a:solidFill>
                <a:latin typeface="Times New Roman" pitchFamily="18" charset="0"/>
                <a:cs typeface="Times New Roman" pitchFamily="18" charset="0"/>
              </a:rPr>
              <a:t>لا تتعدى 200</a:t>
            </a:r>
            <a:r>
              <a:rPr lang="en-US" dirty="0">
                <a:solidFill>
                  <a:schemeClr val="tx1"/>
                </a:solidFill>
                <a:latin typeface="Times New Roman" pitchFamily="18" charset="0"/>
                <a:cs typeface="Times New Roman" pitchFamily="18" charset="0"/>
                <a:sym typeface="Symbol" pitchFamily="18" charset="2"/>
              </a:rPr>
              <a:t></a:t>
            </a:r>
            <a:r>
              <a:rPr lang="ar-SA" dirty="0">
                <a:solidFill>
                  <a:schemeClr val="tx1"/>
                </a:solidFill>
                <a:latin typeface="Times New Roman" pitchFamily="18" charset="0"/>
                <a:cs typeface="Times New Roman" pitchFamily="18" charset="0"/>
              </a:rPr>
              <a:t>م) والضغط الشديد. ويتكون النفط تحت ظروف ما يعرف بنافذة النفط: أي بين درجات حرارة وأعماق معينة.</a:t>
            </a:r>
            <a:endParaRPr lang="ar-KW" dirty="0">
              <a:solidFill>
                <a:schemeClr val="tx1"/>
              </a:solidFill>
              <a:latin typeface="Times New Roman" pitchFamily="18" charset="0"/>
              <a:cs typeface="Times New Roman" pitchFamily="18" charset="0"/>
            </a:endParaRPr>
          </a:p>
          <a:p>
            <a:pPr indent="22225" algn="r" rtl="1">
              <a:lnSpc>
                <a:spcPct val="90000"/>
              </a:lnSpc>
              <a:buFontTx/>
              <a:buNone/>
            </a:pPr>
            <a:r>
              <a:rPr lang="ar-KW" dirty="0">
                <a:solidFill>
                  <a:schemeClr val="tx1"/>
                </a:solidFill>
                <a:latin typeface="Times New Roman" pitchFamily="18" charset="0"/>
                <a:cs typeface="Times New Roman" pitchFamily="18" charset="0"/>
              </a:rPr>
              <a:t>	</a:t>
            </a:r>
            <a:r>
              <a:rPr lang="ar-SA" b="1" dirty="0">
                <a:solidFill>
                  <a:schemeClr val="tx1"/>
                </a:solidFill>
                <a:latin typeface="Times New Roman" pitchFamily="18" charset="0"/>
                <a:cs typeface="Times New Roman" pitchFamily="18" charset="0"/>
              </a:rPr>
              <a:t>الصخور المولدة للبترول أو الصخر الأم</a:t>
            </a:r>
            <a:r>
              <a:rPr lang="ar-KW" b="1" dirty="0">
                <a:solidFill>
                  <a:schemeClr val="tx1"/>
                </a:solidFill>
                <a:latin typeface="Times New Roman" pitchFamily="18" charset="0"/>
                <a:cs typeface="Times New Roman" pitchFamily="18" charset="0"/>
              </a:rPr>
              <a:t>:-</a:t>
            </a:r>
          </a:p>
          <a:p>
            <a:pPr indent="22225" algn="r" rtl="1">
              <a:lnSpc>
                <a:spcPct val="90000"/>
              </a:lnSpc>
              <a:buFontTx/>
              <a:buNone/>
            </a:pPr>
            <a:r>
              <a:rPr lang="ar-KW" b="1" dirty="0">
                <a:solidFill>
                  <a:schemeClr val="tx1"/>
                </a:solidFill>
                <a:latin typeface="Times New Roman" pitchFamily="18" charset="0"/>
                <a:cs typeface="Times New Roman" pitchFamily="18" charset="0"/>
              </a:rPr>
              <a:t>	</a:t>
            </a:r>
            <a:r>
              <a:rPr lang="ar-SA" b="1" dirty="0">
                <a:solidFill>
                  <a:schemeClr val="tx1"/>
                </a:solidFill>
                <a:latin typeface="Times New Roman" pitchFamily="18" charset="0"/>
                <a:cs typeface="Times New Roman" pitchFamily="18" charset="0"/>
              </a:rPr>
              <a:t>الصخور الطينية </a:t>
            </a:r>
            <a:r>
              <a:rPr lang="en-US" b="1" dirty="0">
                <a:solidFill>
                  <a:schemeClr val="tx1"/>
                </a:solidFill>
                <a:latin typeface="Times New Roman" pitchFamily="18" charset="0"/>
                <a:cs typeface="Times New Roman" pitchFamily="18" charset="0"/>
              </a:rPr>
              <a:t>Shale</a:t>
            </a:r>
            <a:r>
              <a:rPr lang="ar-SA" b="1" dirty="0">
                <a:solidFill>
                  <a:schemeClr val="tx1"/>
                </a:solidFill>
                <a:latin typeface="Times New Roman" pitchFamily="18" charset="0"/>
                <a:cs typeface="Times New Roman" pitchFamily="18" charset="0"/>
              </a:rPr>
              <a:t>، أو الغضار </a:t>
            </a:r>
            <a:r>
              <a:rPr lang="en-US" b="1" dirty="0">
                <a:solidFill>
                  <a:schemeClr val="tx1"/>
                </a:solidFill>
                <a:latin typeface="Times New Roman" pitchFamily="18" charset="0"/>
                <a:cs typeface="Times New Roman" pitchFamily="18" charset="0"/>
              </a:rPr>
              <a:t>Clay</a:t>
            </a:r>
            <a:r>
              <a:rPr lang="ar-SA" b="1" dirty="0">
                <a:solidFill>
                  <a:schemeClr val="tx1"/>
                </a:solidFill>
                <a:latin typeface="Times New Roman" pitchFamily="18" charset="0"/>
                <a:cs typeface="Times New Roman" pitchFamily="18" charset="0"/>
              </a:rPr>
              <a:t>، أو المارل </a:t>
            </a:r>
            <a:r>
              <a:rPr lang="en-US" b="1" dirty="0" smtClean="0">
                <a:solidFill>
                  <a:schemeClr val="tx1"/>
                </a:solidFill>
                <a:latin typeface="Times New Roman" pitchFamily="18" charset="0"/>
                <a:cs typeface="Times New Roman" pitchFamily="18" charset="0"/>
              </a:rPr>
              <a:t>	Marl</a:t>
            </a:r>
            <a:r>
              <a:rPr lang="ar-SA" b="1" dirty="0">
                <a:solidFill>
                  <a:schemeClr val="tx1"/>
                </a:solidFill>
                <a:latin typeface="Times New Roman" pitchFamily="18" charset="0"/>
                <a:cs typeface="Times New Roman" pitchFamily="18" charset="0"/>
              </a:rPr>
              <a:t>.</a:t>
            </a:r>
            <a:endParaRPr lang="ar-KW" b="1" dirty="0">
              <a:solidFill>
                <a:schemeClr val="tx1"/>
              </a:solidFill>
              <a:latin typeface="Times New Roman" pitchFamily="18" charset="0"/>
              <a:cs typeface="Times New Roman" pitchFamily="18" charset="0"/>
            </a:endParaRPr>
          </a:p>
          <a:p>
            <a:pPr indent="22225" algn="r" rtl="1">
              <a:lnSpc>
                <a:spcPct val="90000"/>
              </a:lnSpc>
              <a:buFontTx/>
              <a:buNone/>
            </a:pPr>
            <a:endParaRPr lang="ar-KW" b="1" dirty="0">
              <a:solidFill>
                <a:schemeClr val="tx1"/>
              </a:solidFill>
              <a:latin typeface="Times New Roman" pitchFamily="18" charset="0"/>
              <a:cs typeface="Times New Roman" pitchFamily="18" charset="0"/>
            </a:endParaRPr>
          </a:p>
          <a:p>
            <a:pPr indent="22225" algn="ctr" rtl="1">
              <a:lnSpc>
                <a:spcPct val="90000"/>
              </a:lnSpc>
              <a:buFontTx/>
              <a:buNone/>
            </a:pPr>
            <a:r>
              <a:rPr lang="ar-KW" b="1" dirty="0">
                <a:solidFill>
                  <a:schemeClr val="tx1"/>
                </a:solidFill>
                <a:latin typeface="Times New Roman" pitchFamily="18" charset="0"/>
                <a:cs typeface="Times New Roman" pitchFamily="18" charset="0"/>
              </a:rPr>
              <a:t>( وهي ذات نفاذية قليلة ومسامية عالية</a:t>
            </a:r>
            <a:r>
              <a:rPr lang="ar-SA" dirty="0">
                <a:solidFill>
                  <a:schemeClr val="tx1"/>
                </a:solidFill>
                <a:latin typeface="Times New Roman" pitchFamily="18" charset="0"/>
                <a:cs typeface="Times New Roman" pitchFamily="18" charset="0"/>
              </a:rPr>
              <a:t> </a:t>
            </a:r>
            <a:r>
              <a:rPr lang="ar-KW" dirty="0">
                <a:solidFill>
                  <a:schemeClr val="tx1"/>
                </a:solidFill>
                <a:latin typeface="Times New Roman" pitchFamily="18" charset="0"/>
                <a:cs typeface="Times New Roman" pitchFamily="18" charset="0"/>
              </a:rPr>
              <a:t>)</a:t>
            </a:r>
            <a:endParaRPr lang="en-GB" dirty="0">
              <a:solidFill>
                <a:schemeClr val="tx1"/>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SEP07~17"/>
          <p:cNvPicPr>
            <a:picLocks noChangeAspect="1" noChangeArrowheads="1"/>
          </p:cNvPicPr>
          <p:nvPr/>
        </p:nvPicPr>
        <p:blipFill>
          <a:blip r:embed="rId3" cstate="print">
            <a:lum contrast="12000"/>
          </a:blip>
          <a:srcRect/>
          <a:stretch>
            <a:fillRect/>
          </a:stretch>
        </p:blipFill>
        <p:spPr bwMode="auto">
          <a:xfrm>
            <a:off x="1737360" y="304800"/>
            <a:ext cx="6019800" cy="6248400"/>
          </a:xfrm>
          <a:prstGeom prst="rect">
            <a:avLst/>
          </a:prstGeom>
          <a:noFill/>
          <a:ln w="9525">
            <a:noFill/>
            <a:miter lim="800000"/>
            <a:headEnd/>
            <a:tailEnd/>
          </a:ln>
        </p:spPr>
      </p:pic>
      <p:sp>
        <p:nvSpPr>
          <p:cNvPr id="60421" name="Rectangle 5"/>
          <p:cNvSpPr>
            <a:spLocks noChangeArrowheads="1"/>
          </p:cNvSpPr>
          <p:nvPr/>
        </p:nvSpPr>
        <p:spPr bwMode="auto">
          <a:xfrm>
            <a:off x="1981200" y="4800600"/>
            <a:ext cx="5562600" cy="838200"/>
          </a:xfrm>
          <a:prstGeom prst="rect">
            <a:avLst/>
          </a:prstGeom>
          <a:solidFill>
            <a:srgbClr val="FFFF00">
              <a:alpha val="46001"/>
            </a:srgbClr>
          </a:solidFill>
          <a:ln w="9525">
            <a:solidFill>
              <a:schemeClr val="tx1"/>
            </a:solidFill>
            <a:miter lim="800000"/>
            <a:headEnd/>
            <a:tailEnd/>
          </a:ln>
          <a:effectLst/>
        </p:spPr>
        <p:txBody>
          <a:bodyPr wrap="none" anchor="ctr"/>
          <a:lstStyle/>
          <a:p>
            <a:endParaRPr lang="en-GB"/>
          </a:p>
        </p:txBody>
      </p:sp>
      <p:sp>
        <p:nvSpPr>
          <p:cNvPr id="60422" name="Text Box 6"/>
          <p:cNvSpPr txBox="1">
            <a:spLocks noChangeArrowheads="1"/>
          </p:cNvSpPr>
          <p:nvPr/>
        </p:nvSpPr>
        <p:spPr bwMode="auto">
          <a:xfrm>
            <a:off x="76200" y="5043488"/>
            <a:ext cx="1447800" cy="457200"/>
          </a:xfrm>
          <a:prstGeom prst="rect">
            <a:avLst/>
          </a:prstGeom>
          <a:noFill/>
          <a:ln w="9525">
            <a:noFill/>
            <a:miter lim="800000"/>
            <a:headEnd/>
            <a:tailEnd/>
          </a:ln>
          <a:effectLst/>
        </p:spPr>
        <p:txBody>
          <a:bodyPr>
            <a:spAutoFit/>
          </a:bodyPr>
          <a:lstStyle/>
          <a:p>
            <a:pPr algn="ctr">
              <a:spcBef>
                <a:spcPct val="50000"/>
              </a:spcBef>
            </a:pPr>
            <a:r>
              <a:rPr lang="ar-KW" sz="2400" b="1">
                <a:cs typeface="Arabic Transparent" pitchFamily="2" charset="-78"/>
              </a:rPr>
              <a:t>نافذة النفط</a:t>
            </a:r>
            <a:endParaRPr lang="en-US" sz="2400" b="1">
              <a:cs typeface="Arabic Transparent" pitchFamily="2" charset="-78"/>
            </a:endParaRPr>
          </a:p>
        </p:txBody>
      </p:sp>
      <p:sp>
        <p:nvSpPr>
          <p:cNvPr id="60423" name="Line 7"/>
          <p:cNvSpPr>
            <a:spLocks noChangeShapeType="1"/>
          </p:cNvSpPr>
          <p:nvPr/>
        </p:nvSpPr>
        <p:spPr bwMode="auto">
          <a:xfrm>
            <a:off x="1447800" y="5257800"/>
            <a:ext cx="1066800" cy="0"/>
          </a:xfrm>
          <a:prstGeom prst="line">
            <a:avLst/>
          </a:prstGeom>
          <a:noFill/>
          <a:ln w="28575">
            <a:solidFill>
              <a:srgbClr val="080808"/>
            </a:solidFill>
            <a:round/>
            <a:headEnd/>
            <a:tailEnd type="triangle" w="med" len="med"/>
          </a:ln>
          <a:effectLst/>
        </p:spPr>
        <p:txBody>
          <a:bodyPr/>
          <a:lstStyle/>
          <a:p>
            <a:endParaRPr lang="en-GB"/>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152400"/>
            <a:ext cx="8229600" cy="1447800"/>
          </a:xfrm>
        </p:spPr>
        <p:txBody>
          <a:bodyPr/>
          <a:lstStyle/>
          <a:p>
            <a:pPr algn="r" rtl="1"/>
            <a:r>
              <a:rPr lang="ar-KW" b="1" dirty="0">
                <a:solidFill>
                  <a:schemeClr val="tx1"/>
                </a:solidFill>
                <a:latin typeface="Times New Roman" pitchFamily="18" charset="0"/>
                <a:cs typeface="Arabic Transparent" pitchFamily="2" charset="-78"/>
              </a:rPr>
              <a:t>ثانيا: الصخور </a:t>
            </a:r>
            <a:r>
              <a:rPr lang="ar-SA" b="1" dirty="0">
                <a:solidFill>
                  <a:schemeClr val="tx1"/>
                </a:solidFill>
                <a:latin typeface="Times New Roman" pitchFamily="18" charset="0"/>
                <a:cs typeface="Arabic Transparent" pitchFamily="2" charset="-78"/>
              </a:rPr>
              <a:t>الخ</a:t>
            </a:r>
            <a:r>
              <a:rPr lang="ar-KW" b="1" dirty="0">
                <a:solidFill>
                  <a:schemeClr val="tx1"/>
                </a:solidFill>
                <a:latin typeface="Times New Roman" pitchFamily="18" charset="0"/>
                <a:cs typeface="Arabic Transparent" pitchFamily="2" charset="-78"/>
              </a:rPr>
              <a:t>ا</a:t>
            </a:r>
            <a:r>
              <a:rPr lang="ar-SA" b="1" dirty="0">
                <a:solidFill>
                  <a:schemeClr val="tx1"/>
                </a:solidFill>
                <a:latin typeface="Times New Roman" pitchFamily="18" charset="0"/>
                <a:cs typeface="Arabic Transparent" pitchFamily="2" charset="-78"/>
              </a:rPr>
              <a:t>زن</a:t>
            </a:r>
            <a:r>
              <a:rPr lang="ar-KW" b="1" dirty="0">
                <a:solidFill>
                  <a:schemeClr val="tx1"/>
                </a:solidFill>
                <a:latin typeface="Times New Roman" pitchFamily="18" charset="0"/>
                <a:cs typeface="Arabic Transparent" pitchFamily="2" charset="-78"/>
              </a:rPr>
              <a:t>ة</a:t>
            </a:r>
            <a:r>
              <a:rPr lang="ar-SA" b="1" dirty="0">
                <a:solidFill>
                  <a:schemeClr val="tx1"/>
                </a:solidFill>
                <a:latin typeface="Times New Roman" pitchFamily="18" charset="0"/>
                <a:cs typeface="Arabic Transparent" pitchFamily="2" charset="-78"/>
              </a:rPr>
              <a:t> </a:t>
            </a:r>
            <a:r>
              <a:rPr lang="ar-KW" b="1" dirty="0">
                <a:solidFill>
                  <a:schemeClr val="tx1"/>
                </a:solidFill>
                <a:latin typeface="Times New Roman" pitchFamily="18" charset="0"/>
                <a:cs typeface="Arabic Transparent" pitchFamily="2" charset="-78"/>
              </a:rPr>
              <a:t>لل</a:t>
            </a:r>
            <a:r>
              <a:rPr lang="ar-SA" b="1" dirty="0">
                <a:solidFill>
                  <a:schemeClr val="tx1"/>
                </a:solidFill>
                <a:latin typeface="Times New Roman" pitchFamily="18" charset="0"/>
                <a:cs typeface="Arabic Transparent" pitchFamily="2" charset="-78"/>
              </a:rPr>
              <a:t>نفط</a:t>
            </a:r>
            <a:r>
              <a:rPr lang="ar-KW" b="1" dirty="0">
                <a:solidFill>
                  <a:schemeClr val="tx1"/>
                </a:solidFill>
                <a:latin typeface="Times New Roman" pitchFamily="18" charset="0"/>
                <a:cs typeface="Arabic Transparent" pitchFamily="2" charset="-78"/>
              </a:rPr>
              <a:t/>
            </a:r>
            <a:br>
              <a:rPr lang="ar-KW" b="1" dirty="0">
                <a:solidFill>
                  <a:schemeClr val="tx1"/>
                </a:solidFill>
                <a:latin typeface="Times New Roman" pitchFamily="18" charset="0"/>
                <a:cs typeface="Arabic Transparent" pitchFamily="2" charset="-78"/>
              </a:rPr>
            </a:br>
            <a:r>
              <a:rPr lang="en-US" b="1" dirty="0">
                <a:solidFill>
                  <a:schemeClr val="tx1"/>
                </a:solidFill>
                <a:latin typeface="Times New Roman" pitchFamily="18" charset="0"/>
                <a:cs typeface="Arabic Transparent" pitchFamily="2" charset="-78"/>
              </a:rPr>
              <a:t>Reservoir Rocks</a:t>
            </a:r>
            <a:endParaRPr lang="en-US" dirty="0">
              <a:solidFill>
                <a:schemeClr val="tx1"/>
              </a:solidFill>
              <a:latin typeface="Times New Roman" pitchFamily="18" charset="0"/>
              <a:cs typeface="Arabic Transparent" pitchFamily="2" charset="-78"/>
            </a:endParaRPr>
          </a:p>
        </p:txBody>
      </p:sp>
      <p:sp>
        <p:nvSpPr>
          <p:cNvPr id="61443" name="Rectangle 3"/>
          <p:cNvSpPr>
            <a:spLocks noGrp="1" noChangeArrowheads="1"/>
          </p:cNvSpPr>
          <p:nvPr>
            <p:ph type="body" idx="1"/>
          </p:nvPr>
        </p:nvSpPr>
        <p:spPr>
          <a:xfrm>
            <a:off x="228600" y="2057400"/>
            <a:ext cx="8686800" cy="4495800"/>
          </a:xfrm>
        </p:spPr>
        <p:txBody>
          <a:bodyPr/>
          <a:lstStyle/>
          <a:p>
            <a:pPr algn="r" rtl="1">
              <a:buFontTx/>
              <a:buNone/>
            </a:pPr>
            <a:r>
              <a:rPr lang="ar-KW" b="1" dirty="0">
                <a:solidFill>
                  <a:schemeClr val="tx1"/>
                </a:solidFill>
                <a:cs typeface="Arabic Transparent" pitchFamily="2" charset="-78"/>
              </a:rPr>
              <a:t>	</a:t>
            </a:r>
            <a:r>
              <a:rPr lang="ar-SA" b="1" dirty="0">
                <a:solidFill>
                  <a:schemeClr val="tx1"/>
                </a:solidFill>
                <a:cs typeface="Arabic Transparent" pitchFamily="2" charset="-78"/>
              </a:rPr>
              <a:t>بعد أن يتكون البترول في الصخور المولدة فانه يمكن أن يهاجر منها إلى طبقات ذات </a:t>
            </a:r>
            <a:r>
              <a:rPr lang="ar-SA" b="1" u="sng" dirty="0">
                <a:solidFill>
                  <a:schemeClr val="tx1"/>
                </a:solidFill>
                <a:cs typeface="Arabic Transparent" pitchFamily="2" charset="-78"/>
              </a:rPr>
              <a:t>مسامية ونفاذية عالية إلى متوسطة</a:t>
            </a:r>
            <a:r>
              <a:rPr lang="ar-SA" b="1" dirty="0">
                <a:solidFill>
                  <a:schemeClr val="tx1"/>
                </a:solidFill>
                <a:cs typeface="Arabic Transparent" pitchFamily="2" charset="-78"/>
              </a:rPr>
              <a:t> حيث يتجمع في مصيدة. </a:t>
            </a:r>
            <a:endParaRPr lang="ar-KW" b="1" dirty="0">
              <a:solidFill>
                <a:schemeClr val="tx1"/>
              </a:solidFill>
              <a:cs typeface="Arabic Transparent" pitchFamily="2" charset="-78"/>
            </a:endParaRPr>
          </a:p>
          <a:p>
            <a:pPr algn="r" rtl="1">
              <a:buFontTx/>
              <a:buNone/>
            </a:pPr>
            <a:r>
              <a:rPr lang="ar-KW" b="1" dirty="0">
                <a:solidFill>
                  <a:schemeClr val="tx1"/>
                </a:solidFill>
                <a:cs typeface="Arabic Transparent" pitchFamily="2" charset="-78"/>
              </a:rPr>
              <a:t>	</a:t>
            </a:r>
            <a:r>
              <a:rPr lang="ar-SA" b="1" dirty="0">
                <a:solidFill>
                  <a:schemeClr val="tx1"/>
                </a:solidFill>
                <a:cs typeface="Arabic Transparent" pitchFamily="2" charset="-78"/>
              </a:rPr>
              <a:t>وإذا توفر صخر عديم النفاذية يغطي المصيدة البترولية بحيث لا يسمح باستمرار الحركة رأسيا أو جانبيا عندها تصبح هذه المصائد صخورا خازنة أو خزانات نفطية. </a:t>
            </a:r>
            <a:endParaRPr lang="ar-KW" b="1" dirty="0">
              <a:solidFill>
                <a:schemeClr val="tx1"/>
              </a:solidFill>
              <a:cs typeface="Arabic Transparent" pitchFamily="2" charset="-78"/>
            </a:endParaRPr>
          </a:p>
          <a:p>
            <a:pPr algn="r" rtl="1">
              <a:buFontTx/>
              <a:buNone/>
            </a:pPr>
            <a:r>
              <a:rPr lang="ar-KW" b="1" dirty="0">
                <a:solidFill>
                  <a:schemeClr val="tx1"/>
                </a:solidFill>
                <a:cs typeface="Arabic Transparent" pitchFamily="2" charset="-78"/>
              </a:rPr>
              <a:t>من أفضل الصخور الخازنة للنفط:-</a:t>
            </a:r>
          </a:p>
          <a:p>
            <a:pPr algn="r" rtl="1">
              <a:buFontTx/>
              <a:buNone/>
            </a:pPr>
            <a:r>
              <a:rPr lang="ar-KW" b="1" dirty="0">
                <a:solidFill>
                  <a:schemeClr val="tx1"/>
                </a:solidFill>
                <a:cs typeface="Arabic Transparent" pitchFamily="2" charset="-78"/>
              </a:rPr>
              <a:t>الحجر </a:t>
            </a:r>
            <a:r>
              <a:rPr lang="ar-SY" b="1" dirty="0" smtClean="0">
                <a:solidFill>
                  <a:schemeClr val="tx1"/>
                </a:solidFill>
                <a:cs typeface="Arabic Transparent" pitchFamily="2" charset="-78"/>
              </a:rPr>
              <a:t>الكلسي</a:t>
            </a:r>
            <a:r>
              <a:rPr lang="ar-KW" b="1" dirty="0" smtClean="0">
                <a:solidFill>
                  <a:schemeClr val="tx1"/>
                </a:solidFill>
                <a:cs typeface="Arabic Transparent" pitchFamily="2" charset="-78"/>
              </a:rPr>
              <a:t>، </a:t>
            </a:r>
            <a:r>
              <a:rPr lang="ar-KW" b="1" dirty="0">
                <a:solidFill>
                  <a:schemeClr val="tx1"/>
                </a:solidFill>
                <a:cs typeface="Arabic Transparent" pitchFamily="2" charset="-78"/>
              </a:rPr>
              <a:t>صخور الدولومايت، الصخور الرملية</a:t>
            </a:r>
            <a:endParaRPr lang="en-GB" b="1" dirty="0">
              <a:solidFill>
                <a:schemeClr val="tx1"/>
              </a:solidFill>
              <a:cs typeface="Arabic Transparent"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oolite"/>
          <p:cNvPicPr>
            <a:picLocks noChangeAspect="1" noChangeArrowheads="1"/>
          </p:cNvPicPr>
          <p:nvPr/>
        </p:nvPicPr>
        <p:blipFill>
          <a:blip r:embed="rId3" cstate="print"/>
          <a:srcRect/>
          <a:stretch>
            <a:fillRect/>
          </a:stretch>
        </p:blipFill>
        <p:spPr bwMode="auto">
          <a:xfrm>
            <a:off x="1828800" y="0"/>
            <a:ext cx="6324600" cy="6858000"/>
          </a:xfrm>
          <a:prstGeom prst="rect">
            <a:avLst/>
          </a:prstGeom>
          <a:noFill/>
        </p:spPr>
      </p:pic>
      <p:sp>
        <p:nvSpPr>
          <p:cNvPr id="66569" name="Text Box 9"/>
          <p:cNvSpPr txBox="1">
            <a:spLocks noChangeArrowheads="1"/>
          </p:cNvSpPr>
          <p:nvPr/>
        </p:nvSpPr>
        <p:spPr bwMode="auto">
          <a:xfrm>
            <a:off x="0" y="914400"/>
            <a:ext cx="1676400" cy="1477328"/>
          </a:xfrm>
          <a:prstGeom prst="rect">
            <a:avLst/>
          </a:prstGeom>
          <a:noFill/>
          <a:ln w="9525">
            <a:noFill/>
            <a:miter lim="800000"/>
            <a:headEnd/>
            <a:tailEnd/>
          </a:ln>
          <a:effectLst/>
        </p:spPr>
        <p:txBody>
          <a:bodyPr>
            <a:spAutoFit/>
          </a:bodyPr>
          <a:lstStyle/>
          <a:p>
            <a:pPr algn="ctr">
              <a:spcBef>
                <a:spcPct val="50000"/>
              </a:spcBef>
            </a:pPr>
            <a:r>
              <a:rPr lang="ar-KW" sz="2000" b="1" dirty="0">
                <a:cs typeface="Arabic Transparent" pitchFamily="2" charset="-78"/>
              </a:rPr>
              <a:t>صخور </a:t>
            </a:r>
            <a:r>
              <a:rPr lang="ar-SY" sz="2000" b="1" dirty="0" smtClean="0">
                <a:cs typeface="Arabic Transparent" pitchFamily="2" charset="-78"/>
              </a:rPr>
              <a:t>كلسية </a:t>
            </a:r>
            <a:r>
              <a:rPr lang="ar-KW" sz="2000" b="1" dirty="0" smtClean="0">
                <a:cs typeface="Arabic Transparent" pitchFamily="2" charset="-78"/>
              </a:rPr>
              <a:t>بطروخية</a:t>
            </a:r>
            <a:endParaRPr lang="ar-KW" sz="2000" b="1" dirty="0">
              <a:cs typeface="Arabic Transparent" pitchFamily="2" charset="-78"/>
            </a:endParaRPr>
          </a:p>
          <a:p>
            <a:pPr algn="ctr">
              <a:spcBef>
                <a:spcPct val="50000"/>
              </a:spcBef>
            </a:pPr>
            <a:r>
              <a:rPr lang="ar-KW" sz="2000" b="1" dirty="0">
                <a:cs typeface="Arabic Transparent" pitchFamily="2" charset="-78"/>
              </a:rPr>
              <a:t>بواسطة الضوء العادي </a:t>
            </a:r>
            <a:r>
              <a:rPr lang="en-US" sz="2000" b="1" dirty="0">
                <a:cs typeface="Arabic Transparent" pitchFamily="2" charset="-78"/>
              </a:rPr>
              <a:t>  </a:t>
            </a:r>
            <a:r>
              <a:rPr lang="en-US" sz="2000" b="1" dirty="0" err="1">
                <a:cs typeface="Arabic Transparent" pitchFamily="2" charset="-78"/>
              </a:rPr>
              <a:t>ppl</a:t>
            </a:r>
            <a:endParaRPr lang="en-US" sz="2000" b="1" dirty="0">
              <a:cs typeface="Arabic Transparent" pitchFamily="2" charset="-78"/>
            </a:endParaRPr>
          </a:p>
        </p:txBody>
      </p:sp>
      <p:sp>
        <p:nvSpPr>
          <p:cNvPr id="66570" name="Text Box 10"/>
          <p:cNvSpPr txBox="1">
            <a:spLocks noChangeArrowheads="1"/>
          </p:cNvSpPr>
          <p:nvPr/>
        </p:nvSpPr>
        <p:spPr bwMode="auto">
          <a:xfrm>
            <a:off x="0" y="4343400"/>
            <a:ext cx="1676400" cy="1463675"/>
          </a:xfrm>
          <a:prstGeom prst="rect">
            <a:avLst/>
          </a:prstGeom>
          <a:noFill/>
          <a:ln w="9525">
            <a:noFill/>
            <a:miter lim="800000"/>
            <a:headEnd/>
            <a:tailEnd/>
          </a:ln>
          <a:effectLst/>
        </p:spPr>
        <p:txBody>
          <a:bodyPr>
            <a:spAutoFit/>
          </a:bodyPr>
          <a:lstStyle/>
          <a:p>
            <a:pPr algn="ctr">
              <a:spcBef>
                <a:spcPct val="50000"/>
              </a:spcBef>
            </a:pPr>
            <a:r>
              <a:rPr lang="ar-KW" sz="2000" b="1">
                <a:cs typeface="Arabic Transparent" pitchFamily="2" charset="-78"/>
              </a:rPr>
              <a:t>صخور جيرية بطروخية</a:t>
            </a:r>
          </a:p>
          <a:p>
            <a:pPr algn="ctr">
              <a:spcBef>
                <a:spcPct val="50000"/>
              </a:spcBef>
            </a:pPr>
            <a:r>
              <a:rPr lang="ar-KW" sz="2000" b="1">
                <a:cs typeface="Arabic Transparent" pitchFamily="2" charset="-78"/>
              </a:rPr>
              <a:t>بواسطة الضوء المتقاطع </a:t>
            </a:r>
            <a:r>
              <a:rPr lang="en-US" sz="2000" b="1">
                <a:cs typeface="Arabic Transparent" pitchFamily="2" charset="-78"/>
              </a:rPr>
              <a:t>xpl</a:t>
            </a:r>
          </a:p>
        </p:txBody>
      </p:sp>
      <p:sp>
        <p:nvSpPr>
          <p:cNvPr id="7" name="Slide Number Placeholder 6"/>
          <p:cNvSpPr>
            <a:spLocks noGrp="1"/>
          </p:cNvSpPr>
          <p:nvPr>
            <p:ph type="sldNum" sz="quarter" idx="12"/>
          </p:nvPr>
        </p:nvSpPr>
        <p:spPr/>
        <p:txBody>
          <a:bodyPr/>
          <a:lstStyle/>
          <a:p>
            <a:fld id="{2619B832-3DD8-4269-9535-BF2880780096}" type="slidenum">
              <a:rPr lang="ar-SA" smtClean="0"/>
              <a:pPr/>
              <a:t>9</a:t>
            </a:fld>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110</TotalTime>
  <Words>639</Words>
  <Application>Microsoft Office PowerPoint</Application>
  <PresentationFormat>On-screen Show (4:3)</PresentationFormat>
  <Paragraphs>160</Paragraphs>
  <Slides>30</Slides>
  <Notes>14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Trek</vt:lpstr>
      <vt:lpstr>Slide 1</vt:lpstr>
      <vt:lpstr>النفط الخام  Crude Oil </vt:lpstr>
      <vt:lpstr>أصل و تكون و تجمع البترول في القشرة الأرضية </vt:lpstr>
      <vt:lpstr>ما هو الفرق بين المسامية والنفاذية؟</vt:lpstr>
      <vt:lpstr>ما هو الفرق بين المسامية والنفاذية؟</vt:lpstr>
      <vt:lpstr>أولا: الصخور المولدة للبترول Source Rocks.</vt:lpstr>
      <vt:lpstr>Slide 7</vt:lpstr>
      <vt:lpstr>ثانيا: الصخور الخازنة للنفط Reservoir Rocks</vt:lpstr>
      <vt:lpstr>Slide 9</vt:lpstr>
      <vt:lpstr>ثالثا: صخور الغطاء المكمنية Cap Rocks</vt:lpstr>
      <vt:lpstr>هجرة النفط </vt:lpstr>
      <vt:lpstr>هجرة النفط </vt:lpstr>
      <vt:lpstr> أهم العوامل التي تسبب هجرة البترول </vt:lpstr>
      <vt:lpstr>يتواجد النفط الخام في الأرض بأحد الأشكال التالية:-</vt:lpstr>
      <vt:lpstr>Au commencement, il y a …</vt:lpstr>
      <vt:lpstr>La roche-mère</vt:lpstr>
      <vt:lpstr>Réservoirs  conventionnels d’hydrocarbures</vt:lpstr>
      <vt:lpstr>Réservoirs  conventionnels d’hydrocarbures</vt:lpstr>
      <vt:lpstr>Réservoirs  conventionnels d’hydrocarbures</vt:lpstr>
      <vt:lpstr>La roche-réservoir</vt:lpstr>
      <vt:lpstr>Les roches impliquées dans un système pétrolier conventionnel</vt:lpstr>
      <vt:lpstr>Réservoirs  non-conventionnels d’hydrocarbures</vt:lpstr>
      <vt:lpstr>Le gaz de schiste, c’est du gaz naturel</vt:lpstr>
      <vt:lpstr>Roche-mère de gaz de schiste (gas shale)</vt:lpstr>
      <vt:lpstr>Roche-mère de gaz de schiste (gas shale)</vt:lpstr>
      <vt:lpstr>Notions de Porosité et Perméabilité</vt:lpstr>
      <vt:lpstr>Notions de Porosité</vt:lpstr>
      <vt:lpstr>Notions de Perméabilité</vt:lpstr>
      <vt:lpstr>Le gaz compact (tight gas)</vt:lpstr>
      <vt:lpstr>La glace qui brule : Les hydrates de méthane sont-ils  la prochaine “fantastique”  réserve mondiale de gaz?</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Riad ALGHAZZI</dc:creator>
  <cp:lastModifiedBy>Dr. Riad ALGHAZZI</cp:lastModifiedBy>
  <cp:revision>8</cp:revision>
  <dcterms:created xsi:type="dcterms:W3CDTF">2006-08-16T00:00:00Z</dcterms:created>
  <dcterms:modified xsi:type="dcterms:W3CDTF">2019-12-13T17:15:12Z</dcterms:modified>
</cp:coreProperties>
</file>